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Lst>
  <p:sldSz cy="5143500" cx="9144000"/>
  <p:notesSz cx="6858000" cy="9144000"/>
  <p:embeddedFontLst>
    <p:embeddedFont>
      <p:font typeface="Proxima Nova"/>
      <p:regular r:id="rId117"/>
      <p:bold r:id="rId118"/>
      <p:italic r:id="rId119"/>
      <p:boldItalic r:id="rId120"/>
    </p:embeddedFont>
    <p:embeddedFont>
      <p:font typeface="Proxima Nova Semibold"/>
      <p:regular r:id="rId121"/>
      <p:bold r:id="rId122"/>
      <p:boldItalic r:id="rId123"/>
    </p:embeddedFont>
    <p:embeddedFont>
      <p:font typeface="Helvetica Neue"/>
      <p:regular r:id="rId124"/>
      <p:bold r:id="rId125"/>
      <p:italic r:id="rId126"/>
      <p:boldItalic r:id="rId1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7" Type="http://schemas.openxmlformats.org/officeDocument/2006/relationships/font" Target="fonts/HelveticaNeue-boldItalic.fntdata"/><Relationship Id="rId126" Type="http://schemas.openxmlformats.org/officeDocument/2006/relationships/font" Target="fonts/HelveticaNeue-italic.fntdata"/><Relationship Id="rId26" Type="http://schemas.openxmlformats.org/officeDocument/2006/relationships/slide" Target="slides/slide21.xml"/><Relationship Id="rId121" Type="http://schemas.openxmlformats.org/officeDocument/2006/relationships/font" Target="fonts/ProximaNovaSemibold-regular.fntdata"/><Relationship Id="rId25" Type="http://schemas.openxmlformats.org/officeDocument/2006/relationships/slide" Target="slides/slide20.xml"/><Relationship Id="rId120" Type="http://schemas.openxmlformats.org/officeDocument/2006/relationships/font" Target="fonts/ProximaNova-boldItalic.fntdata"/><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HelveticaNeue-bold.fntdata"/><Relationship Id="rId29" Type="http://schemas.openxmlformats.org/officeDocument/2006/relationships/slide" Target="slides/slide24.xml"/><Relationship Id="rId124" Type="http://schemas.openxmlformats.org/officeDocument/2006/relationships/font" Target="fonts/HelveticaNeue-regular.fntdata"/><Relationship Id="rId123" Type="http://schemas.openxmlformats.org/officeDocument/2006/relationships/font" Target="fonts/ProximaNovaSemibold-boldItalic.fntdata"/><Relationship Id="rId122" Type="http://schemas.openxmlformats.org/officeDocument/2006/relationships/font" Target="fonts/ProximaNovaSemibold-bold.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ProximaNova-bold.fntdata"/><Relationship Id="rId117" Type="http://schemas.openxmlformats.org/officeDocument/2006/relationships/font" Target="fonts/ProximaNova-regular.fntdata"/><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font" Target="fonts/ProximaNova-italic.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highlight>
                <a:srgbClr val="FFFF00"/>
              </a:highl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a48d283881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a48d283881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There are subtle differences in communication patterns from one culture to another. What is considered good business or common sense and the complex variations associated with them, have a tremendous impact on how we understand one another, and ultimately, how we get the job done.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Erin Meyer, in her book “The Culture Map,” helps decode the how cultural differences impact international business. She offers practical, actionable advice for working in a global world.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little about Erin. She is a professor at INSEAD, one of the leading international business schools. Her work focuses on how the world's most successful managers navigate the complexities of cultural differences in a global environment. She helps companies to develop organizational cultures that breed both flexibility and innovation, and offers cutting-edge strategies to improve the effectiveness of projects that span the globe.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a48d283881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a48d283881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In this presentation, you will learn about the invisible boundaries that divide our world. Boundaries that are as simple as how we communicate, or more complex - like how we trust.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learn about Erin’s eight scales that map the world’s cultures, and how being aware of our differences and similarities can help us learn how to work with other cultures.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a6e82fd7c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a6e82fd7c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get into The Culture Map, let’s hear from Erin.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 Click on video to watch. </a:t>
            </a:r>
            <a:endParaRPr>
              <a:highlight>
                <a:srgbClr val="FFFF00"/>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a44538c31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a44538c31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 mentioned the eight different dimensions she uses to break down the nuances of dealing with other cultures. They are:</a:t>
            </a:r>
            <a:endParaRPr/>
          </a:p>
          <a:p>
            <a:pPr indent="-298450" lvl="0" marL="457200" rtl="0" algn="l">
              <a:spcBef>
                <a:spcPts val="0"/>
              </a:spcBef>
              <a:spcAft>
                <a:spcPts val="0"/>
              </a:spcAft>
              <a:buSzPts val="1100"/>
              <a:buChar char="●"/>
            </a:pPr>
            <a:r>
              <a:rPr lang="en"/>
              <a:t>Communicating</a:t>
            </a:r>
            <a:endParaRPr/>
          </a:p>
          <a:p>
            <a:pPr indent="-298450" lvl="0" marL="457200" rtl="0" algn="l">
              <a:spcBef>
                <a:spcPts val="0"/>
              </a:spcBef>
              <a:spcAft>
                <a:spcPts val="0"/>
              </a:spcAft>
              <a:buSzPts val="1100"/>
              <a:buChar char="●"/>
            </a:pPr>
            <a:r>
              <a:rPr lang="en"/>
              <a:t>Evaluating</a:t>
            </a:r>
            <a:endParaRPr/>
          </a:p>
          <a:p>
            <a:pPr indent="-298450" lvl="0" marL="457200" rtl="0" algn="l">
              <a:spcBef>
                <a:spcPts val="0"/>
              </a:spcBef>
              <a:spcAft>
                <a:spcPts val="0"/>
              </a:spcAft>
              <a:buSzPts val="1100"/>
              <a:buChar char="●"/>
            </a:pPr>
            <a:r>
              <a:rPr lang="en"/>
              <a:t>Persuading</a:t>
            </a:r>
            <a:endParaRPr/>
          </a:p>
          <a:p>
            <a:pPr indent="-298450" lvl="0" marL="457200" rtl="0" algn="l">
              <a:spcBef>
                <a:spcPts val="0"/>
              </a:spcBef>
              <a:spcAft>
                <a:spcPts val="0"/>
              </a:spcAft>
              <a:buSzPts val="1100"/>
              <a:buChar char="●"/>
            </a:pPr>
            <a:r>
              <a:rPr lang="en"/>
              <a:t>Leading</a:t>
            </a:r>
            <a:endParaRPr/>
          </a:p>
          <a:p>
            <a:pPr indent="-298450" lvl="0" marL="457200" rtl="0" algn="l">
              <a:spcBef>
                <a:spcPts val="0"/>
              </a:spcBef>
              <a:spcAft>
                <a:spcPts val="0"/>
              </a:spcAft>
              <a:buSzPts val="1100"/>
              <a:buChar char="●"/>
            </a:pPr>
            <a:r>
              <a:rPr lang="en"/>
              <a:t>Deciding</a:t>
            </a:r>
            <a:endParaRPr/>
          </a:p>
          <a:p>
            <a:pPr indent="-298450" lvl="0" marL="457200" rtl="0" algn="l">
              <a:spcBef>
                <a:spcPts val="0"/>
              </a:spcBef>
              <a:spcAft>
                <a:spcPts val="0"/>
              </a:spcAft>
              <a:buSzPts val="1100"/>
              <a:buChar char="●"/>
            </a:pPr>
            <a:r>
              <a:rPr lang="en"/>
              <a:t>Trusting</a:t>
            </a:r>
            <a:endParaRPr/>
          </a:p>
          <a:p>
            <a:pPr indent="-298450" lvl="0" marL="457200" rtl="0" algn="l">
              <a:spcBef>
                <a:spcPts val="0"/>
              </a:spcBef>
              <a:spcAft>
                <a:spcPts val="0"/>
              </a:spcAft>
              <a:buSzPts val="1100"/>
              <a:buChar char="●"/>
            </a:pPr>
            <a:r>
              <a:rPr lang="en"/>
              <a:t>Disagreeing</a:t>
            </a:r>
            <a:endParaRPr/>
          </a:p>
          <a:p>
            <a:pPr indent="-298450" lvl="0" marL="457200" rtl="0" algn="l">
              <a:spcBef>
                <a:spcPts val="0"/>
              </a:spcBef>
              <a:spcAft>
                <a:spcPts val="0"/>
              </a:spcAft>
              <a:buSzPts val="1100"/>
              <a:buChar char="●"/>
            </a:pPr>
            <a:r>
              <a:rPr lang="en"/>
              <a:t>Scheduling</a:t>
            </a:r>
            <a:endParaRPr/>
          </a:p>
          <a:p>
            <a:pPr indent="-298450" lvl="0" marL="457200" rtl="0" algn="l">
              <a:spcBef>
                <a:spcPts val="0"/>
              </a:spcBef>
              <a:spcAft>
                <a:spcPts val="0"/>
              </a:spcAft>
              <a:buSzPts val="1100"/>
              <a:buChar char="●"/>
            </a:pPr>
            <a:r>
              <a:rPr lang="en"/>
              <a:t>Conclusion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are going to go over each one. Let’s start with Communication.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a44538c31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a44538c31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you communicate with others? Do you say exactly what you mean or are you more subtle? What is the context of your communication?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a44538c318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a44538c318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There are two kinds of context to consider when communicating across cultures - low-context and high-context. Let’s start with low-context cultures.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a44538c31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a44538c31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low-context cultures, communication is precise, simple, and clear. Messages are expressed and understood at face value - people say what they mean. Repetition is appreciated if it helps clarify the message.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 click for flag</a:t>
            </a:r>
            <a:endParaRPr>
              <a:highlight>
                <a:srgbClr val="FFFF00"/>
              </a:highlight>
            </a:endParaRPr>
          </a:p>
          <a:p>
            <a:pPr indent="0" lvl="0" marL="0" rtl="0" algn="l">
              <a:spcBef>
                <a:spcPts val="0"/>
              </a:spcBef>
              <a:spcAft>
                <a:spcPts val="0"/>
              </a:spcAft>
              <a:buNone/>
            </a:pPr>
            <a:r>
              <a:rPr lang="en"/>
              <a:t>The most low-context culture is the United States.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 click for flag then repeat after each flag. It ends at the United Kingdom. </a:t>
            </a:r>
            <a:endParaRPr>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Other low-context cultures include: Canada, Australia, The Netherlands, Germany, and the United Kingdom.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a44538c318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a44538c318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working with low-context cultures it is best to be transparent, clear, and as specific as possible. At the end of meetings, go over what the key points from the meeting, or send an email with a summary. And ask if people understand what needs to be done.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a44538c31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a44538c31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high-context cultures, communication depends on assumptions about common reference points and shared knowledge. It is like a couple who has been married for years. They can use fewer words to communicate because they have been together for so long and can almost read each other’s minds. High-context cultures have been around for centuries, and have a long, shared history.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highlight>
                  <a:srgbClr val="FFFF00"/>
                </a:highlight>
              </a:rPr>
              <a:t>Presenter note: click for flag</a:t>
            </a:r>
            <a:endParaRPr/>
          </a:p>
          <a:p>
            <a:pPr indent="0" lvl="0" marL="0" rtl="0" algn="l">
              <a:spcBef>
                <a:spcPts val="0"/>
              </a:spcBef>
              <a:spcAft>
                <a:spcPts val="0"/>
              </a:spcAft>
              <a:buNone/>
            </a:pPr>
            <a:r>
              <a:rPr lang="en"/>
              <a:t>Japan, for example, the most high-context culture, is composed of islands with a homogenous population that for years was closed off from the rest of the world.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Indonesia. </a:t>
            </a:r>
            <a:endParaRPr>
              <a:highlight>
                <a:srgbClr val="FFFF00"/>
              </a:highlight>
            </a:endParaRPr>
          </a:p>
          <a:p>
            <a:pPr indent="0" lvl="0" marL="0" rtl="0" algn="l">
              <a:spcBef>
                <a:spcPts val="0"/>
              </a:spcBef>
              <a:spcAft>
                <a:spcPts val="0"/>
              </a:spcAft>
              <a:buNone/>
            </a:pPr>
            <a:r>
              <a:rPr lang="en">
                <a:solidFill>
                  <a:schemeClr val="dk1"/>
                </a:solidFill>
              </a:rPr>
              <a:t>Other high-context cultures include: India, China, Kenya, Saudi Arabia, and Indonesia.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a44538c318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a44538c318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Also, in theses cultures, a large percentage of words can be interpreted multiple ways.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 Click</a:t>
            </a:r>
            <a:endParaRPr>
              <a:highlight>
                <a:srgbClr val="FFFF00"/>
              </a:highlight>
            </a:endParaRPr>
          </a:p>
          <a:p>
            <a:pPr indent="0" lvl="0" marL="0" rtl="0" algn="l">
              <a:spcBef>
                <a:spcPts val="0"/>
              </a:spcBef>
              <a:spcAft>
                <a:spcPts val="0"/>
              </a:spcAft>
              <a:buNone/>
            </a:pPr>
            <a:r>
              <a:rPr lang="en"/>
              <a:t>For example, in Hindi, the word “kal” means </a:t>
            </a:r>
            <a:r>
              <a:rPr lang="en">
                <a:solidFill>
                  <a:schemeClr val="dk1"/>
                </a:solidFill>
                <a:highlight>
                  <a:srgbClr val="FFFF00"/>
                </a:highlight>
              </a:rPr>
              <a:t>Presenter note: Click</a:t>
            </a:r>
            <a:endParaRPr>
              <a:solidFill>
                <a:schemeClr val="dk1"/>
              </a:solidFill>
              <a:highlight>
                <a:srgbClr val="FFFF00"/>
              </a:highlight>
            </a:endParaRPr>
          </a:p>
          <a:p>
            <a:pPr indent="0" lvl="0" marL="0" rtl="0" algn="l">
              <a:spcBef>
                <a:spcPts val="0"/>
              </a:spcBef>
              <a:spcAft>
                <a:spcPts val="0"/>
              </a:spcAft>
              <a:buNone/>
            </a:pPr>
            <a:r>
              <a:rPr lang="en"/>
              <a:t>T</a:t>
            </a:r>
            <a:r>
              <a:rPr lang="en"/>
              <a:t>omorrow</a:t>
            </a:r>
            <a:endParaRPr/>
          </a:p>
          <a:p>
            <a:pPr indent="0" lvl="0" marL="0" rtl="0" algn="l">
              <a:spcBef>
                <a:spcPts val="0"/>
              </a:spcBef>
              <a:spcAft>
                <a:spcPts val="0"/>
              </a:spcAft>
              <a:buNone/>
            </a:pPr>
            <a:r>
              <a:rPr lang="en">
                <a:solidFill>
                  <a:schemeClr val="dk1"/>
                </a:solidFill>
                <a:highlight>
                  <a:srgbClr val="FFFF00"/>
                </a:highlight>
              </a:rPr>
              <a:t>Presenter note: Click</a:t>
            </a:r>
            <a:endParaRPr/>
          </a:p>
          <a:p>
            <a:pPr indent="0" lvl="0" marL="0" rtl="0" algn="l">
              <a:spcBef>
                <a:spcPts val="0"/>
              </a:spcBef>
              <a:spcAft>
                <a:spcPts val="0"/>
              </a:spcAft>
              <a:buNone/>
            </a:pPr>
            <a:r>
              <a:rPr lang="en"/>
              <a:t>But it can also mean yesterday. It depends on the context.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a44538c31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a44538c31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working with high-context cultures, it is best to practice listening more carefully, ask clarifying questions, and be more receptive to body language.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a457a6b3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a457a6b3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because two cultures are considered low or high context does not mean that they communicate the same. A person in the Netherlands is considered a higher-context communicator than one in the US. Whereas someone in Japan is a higher-context communicator than someone in India.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a44538c318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a44538c318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an exercise. Which of the three scenarios would leave to the most misunderstanding?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AutoNum type="arabicPeriod"/>
            </a:pPr>
            <a:r>
              <a:rPr lang="en"/>
              <a:t>Low-context to low-context communication? For example: A Dutchman communicating with a Canadian? </a:t>
            </a:r>
            <a:br>
              <a:rPr lang="en"/>
            </a:br>
            <a:endParaRPr/>
          </a:p>
          <a:p>
            <a:pPr indent="-298450" lvl="0" marL="457200" rtl="0" algn="l">
              <a:spcBef>
                <a:spcPts val="0"/>
              </a:spcBef>
              <a:spcAft>
                <a:spcPts val="0"/>
              </a:spcAft>
              <a:buSzPts val="1100"/>
              <a:buAutoNum type="arabicPeriod"/>
            </a:pPr>
            <a:r>
              <a:rPr lang="en"/>
              <a:t>High-context to low-context communication? For example: A person from China communicating with an American?</a:t>
            </a:r>
            <a:br>
              <a:rPr lang="en"/>
            </a:br>
            <a:endParaRPr/>
          </a:p>
          <a:p>
            <a:pPr indent="-298450" lvl="0" marL="457200" rtl="0" algn="l">
              <a:spcBef>
                <a:spcPts val="0"/>
              </a:spcBef>
              <a:spcAft>
                <a:spcPts val="0"/>
              </a:spcAft>
              <a:buSzPts val="1100"/>
              <a:buAutoNum type="arabicPeriod"/>
            </a:pPr>
            <a:r>
              <a:rPr lang="en"/>
              <a:t>High-context to high-context communication from different cultures? For example: A person from Japan communicating with a Brazilian?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Thoughts?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 Let the participants talk about it and share their reasons why. When the discussion has ended, click for the answer. </a:t>
            </a:r>
            <a:endParaRPr>
              <a:highlight>
                <a:srgbClr val="FFFF00"/>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a44538c318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a44538c318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answer is 3 -  </a:t>
            </a:r>
            <a:r>
              <a:rPr lang="en"/>
              <a:t>High-context to high-context communication from different cultures.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misunderstanding comes from high-context to high-context where the cultures have entirely different roots. In these cases, it is a good idea to have the two groups meet and come up with ground rules for meetings and communication ahead of time. One person may summarize the key points, another communicates what is to be done next, and yet another sends a written summary. It’s a good way to make sure everyone is on the same page.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a44538c318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a44538c318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this module, we learned about low and high context cultures.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low-context cultures, communication is precise, simple, and clear. Messages are expressed and understood at face value. Repetition is appreciated if it helps clarify the message.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For high-context cultures, </a:t>
            </a:r>
            <a:r>
              <a:rPr lang="en">
                <a:solidFill>
                  <a:schemeClr val="dk1"/>
                </a:solidFill>
              </a:rPr>
              <a:t>communication depends on assumptions and shared knowledge. Also, in theses cultures, a large percentage of words can be interpreted multiple ways.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a457a6b33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a457a6b33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it comes to evaluating and giving negative feedback, what is acceptable in one culture may not be in another. Some cultures are very blunt, while others like to soften the message.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a457a6b33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a457a6b33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two cultural feedback types for evaluation - upgraders and downgraders. Let’s learn about the differences between the two.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a457a6b33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a457a6b33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Upgrading language is used by more direct cultures. They give stronger feedback by using words like “totally,” “strongly,” and “absolutely.” For example, they will use phrases like “This is </a:t>
            </a:r>
            <a:r>
              <a:rPr i="1" lang="en">
                <a:solidFill>
                  <a:schemeClr val="dk1"/>
                </a:solidFill>
              </a:rPr>
              <a:t>totally</a:t>
            </a:r>
            <a:r>
              <a:rPr lang="en">
                <a:solidFill>
                  <a:schemeClr val="dk1"/>
                </a:solidFill>
              </a:rPr>
              <a:t> unacceptable.”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are upgraders include Russia,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Germany.</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Israel, the Netherlands, and Germany.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a457a6b33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a457a6b33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Downgraders, on the other hand are indirect. They soften criticism</a:t>
            </a:r>
            <a:r>
              <a:rPr lang="en">
                <a:solidFill>
                  <a:schemeClr val="dk1"/>
                </a:solidFill>
              </a:rPr>
              <a:t> by using phrases like “sort of,” “kind of,” and “maybe.” For example, when communicating that a project needs more work, they may say something like “We are not quite there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that are upgraders include Japan,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Germany.</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Thailand, Indonesia, and Saudi Arabia.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a457a6b33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a457a6b33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Just because two cultures are considered an</a:t>
            </a:r>
            <a:r>
              <a:rPr lang="en"/>
              <a:t> upgraders or downgrader does not mean they give feedback the same way. Germany is considered more of an upgrader to Spain, but are not as direct as Israel or Russia. On the other side of the scale, China is more of a downgrader than Mexico, but is more direct than Japan or Thailand. </a:t>
            </a:r>
            <a:endParaRPr/>
          </a:p>
          <a:p>
            <a:pPr indent="0" lvl="0" marL="0" rtl="0" algn="l">
              <a:spcBef>
                <a:spcPts val="0"/>
              </a:spcBef>
              <a:spcAft>
                <a:spcPts val="0"/>
              </a:spcAft>
              <a:buNone/>
            </a:pPr>
            <a:r>
              <a:t/>
            </a:r>
            <a:endParaRPr>
              <a:highlight>
                <a:srgbClr val="FFFF00"/>
              </a:highlight>
            </a:endParaRPr>
          </a:p>
          <a:p>
            <a:pPr indent="0" lvl="0" marL="0" rtl="0" algn="l">
              <a:spcBef>
                <a:spcPts val="0"/>
              </a:spcBef>
              <a:spcAft>
                <a:spcPts val="0"/>
              </a:spcAft>
              <a:buNone/>
            </a:pPr>
            <a:r>
              <a:rPr lang="en"/>
              <a:t>Now let’s add what we learned about low and high context </a:t>
            </a:r>
            <a:r>
              <a:rPr lang="en"/>
              <a:t>communication</a:t>
            </a:r>
            <a:r>
              <a:rPr lang="en"/>
              <a:t> to direct and indirect negative feedback.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a6e82fd7c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a6e82fd7c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There are four groups to consider when looking at evaluating: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Group A is low-context/explicit that provides direct negative feedback.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Group B is high-context/implicit that provides direct negative feedback.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Group C is low-context/explicit that provides indirect negative feedback.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Group D is high-context/explicit that provides indirect negative feedback.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Let’s look at each group and the best way to work with each.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457a6b33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457a6b33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Group A, as mentioned, contains low-context/explicit cultures that provide direct negative feedback. These cultures may be considered very direct by others.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Cultures like these include the Netherlands, Germany, Denmark, and Australia.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They are honest, transparent, and respect your professionalism. This respect is why they do not hide their criticism.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working with them, accept their direct criticism in a positive manner.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a457a6b33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a457a6b33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group B, are the high-context/implicit cultures that provide direct negative feedback. These cultures speak between the lines and provide sharp and direct negative feedback.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like these include Israel, Russia, France, Spain, and Italy.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working with these cultures, keep in mind that although they are more direct with those they are close to, they are more hierarchical in their communication. They may be more direct with subordinates, but more diplomatic with superiors.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a457a6b336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a457a6b336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In group C, are the low-context/explicit cultures that provide indirect negative feedback. These cultures soften negative criticism with positive messages. For example, in the United States positive feedback is usually given before negative. It can be challenging for other cultures as the feedback may seem fake.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Cultures like these include the United States, Canada, and the United Kingdom.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When working with these cultures, be explicit. Try over time to be balanced with positive and negative feedback. If your culture is more direct, try to frame your behavior in cultural terms. For example, a French person may say, “In the U.S., you are so good at openly appreciating one another. In France, we aren’t in the habit of voicing positive feedback.”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a457a6b33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a457a6b336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group D, are the high-context/implicit cultures that provide indirect negative feedback. These cultures give negative feedback that is soft, subtle, and implicit. They are negative in private.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like these include Japan, Thailand, China, India, Saudi Arabia, Mexico, and others.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When working with these cultures, never give negative feedback in front of a group. Slowly give feedback over time.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Use food and drink to blur an unpleasant message.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Say the good and leave out the bad. By leaving out what is not working, people in these cultures will get the subtle message. For example, if a person in Kenya does well on project B, but did horribly with project A, a supervisor may say to that person, “You your work on project B was excellent.” By leaving out any mention of project A, the person knows he did not do well.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a457a6b336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a457a6b336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the complete graph again.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a7646a4a1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a7646a4a1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do an activity, Which of these sentences have upgraders and which have downgraders?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Let the participants talk about it and share their reasons why. When the discussion has ended, click for the answers. </a:t>
            </a:r>
            <a:endParaRPr>
              <a:solidFill>
                <a:schemeClr val="dk1"/>
              </a:solidFill>
              <a:highlight>
                <a:srgbClr val="FFFF00"/>
              </a:highlight>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a7646a4a1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a7646a4a1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the answers.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and 4 are downgraders. Note the use of the phrases “maybe” and “kind of.” They soften the message.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and 3 are upgraders with the use of “absolutely” and “strongly.” They are direct.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Any questions?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a457a6b33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a457a6b33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this module we </a:t>
            </a:r>
            <a:r>
              <a:rPr lang="en">
                <a:solidFill>
                  <a:schemeClr val="dk1"/>
                </a:solidFill>
              </a:rPr>
              <a:t>learned about upgrading and downgrading cultures and how they use certain phrases to give feedback.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also learned how adding </a:t>
            </a:r>
            <a:r>
              <a:rPr lang="en">
                <a:solidFill>
                  <a:schemeClr val="dk1"/>
                </a:solidFill>
              </a:rPr>
              <a:t>low and high context communication</a:t>
            </a:r>
            <a:r>
              <a:rPr lang="en">
                <a:solidFill>
                  <a:schemeClr val="dk1"/>
                </a:solidFill>
              </a:rPr>
              <a:t> combined with upgrading and downgrading affect how cultures give feedback.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a457a6b33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a457a6b33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way you seek to persuade others, and the arguments you find persuasive, are rooted in your culture’s philosophical, religious, and </a:t>
            </a:r>
            <a:r>
              <a:rPr lang="en"/>
              <a:t>educational</a:t>
            </a:r>
            <a:r>
              <a:rPr lang="en"/>
              <a:t> assumptions and attitudes.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a457a6b336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a457a6b336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How you persuade others in different cultures is based on their style of reasoning. Are they principles-first or applications-first?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a457a6b336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a457a6b336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Principles-first reasoning is also known as deductive reasoning. In these cultures, people get their conclusions or facts from general principles or concepts.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 example of principles-first reasoning is “Everything made of copper conducts electricity. This statue is made of copper. Therefore this statue will conduct electricity.”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 culture that is principles-first wants to understand the “why” behind a request.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justice systems in these cultures are based on Civil Law - general statutes or principles are applied on a case by case basis.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dealing with</a:t>
            </a:r>
            <a:r>
              <a:rPr lang="en">
                <a:solidFill>
                  <a:schemeClr val="dk1"/>
                </a:solidFill>
              </a:rPr>
              <a:t> principles-first</a:t>
            </a:r>
            <a:r>
              <a:rPr lang="en">
                <a:solidFill>
                  <a:schemeClr val="dk1"/>
                </a:solidFill>
              </a:rPr>
              <a:t> cultures, it is best to explain the background or data behind something before giving the conclusion.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are </a:t>
            </a:r>
            <a:r>
              <a:rPr lang="en">
                <a:solidFill>
                  <a:schemeClr val="dk1"/>
                </a:solidFill>
              </a:rPr>
              <a:t>principles-first</a:t>
            </a:r>
            <a:r>
              <a:rPr lang="en">
                <a:solidFill>
                  <a:schemeClr val="dk1"/>
                </a:solidFill>
              </a:rPr>
              <a:t> include Italy,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Spain.</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France, Russia, and Spain.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a457a6b336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a457a6b336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Applications</a:t>
            </a:r>
            <a:r>
              <a:rPr lang="en">
                <a:solidFill>
                  <a:schemeClr val="dk1"/>
                </a:solidFill>
              </a:rPr>
              <a:t>-first reasoning is also known as inductive reasoning. In these cultures, people get their conclusions or facts based on a pattern of observations from the real world.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For example with </a:t>
            </a:r>
            <a:r>
              <a:rPr lang="en">
                <a:solidFill>
                  <a:schemeClr val="dk1"/>
                </a:solidFill>
              </a:rPr>
              <a:t>applications</a:t>
            </a:r>
            <a:r>
              <a:rPr lang="en">
                <a:solidFill>
                  <a:schemeClr val="dk1"/>
                </a:solidFill>
              </a:rPr>
              <a:t>-first reasoning, if you visit Minnesota in the United States 100 times in January and February, you will observe the temperatures are below zero. You will then conclude that Minnesota winters are cold.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 culture that is applications-first wants to understand the “how” behind a request.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justice systems in these cultures are based on Common Law - judgement in one case sets the precedent for future cases.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dealing with these cultures, it is best to get to the point.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are a</a:t>
            </a:r>
            <a:r>
              <a:rPr lang="en">
                <a:solidFill>
                  <a:schemeClr val="dk1"/>
                </a:solidFill>
              </a:rPr>
              <a:t>pplications-first</a:t>
            </a:r>
            <a:r>
              <a:rPr lang="en">
                <a:solidFill>
                  <a:schemeClr val="dk1"/>
                </a:solidFill>
              </a:rPr>
              <a:t> include the United States,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the United Kingdom.</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Canada, Australia, and the United Kingdom.</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a457a6b336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a457a6b336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Here are some tips for dealing with different ends of the persuading scale: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Build team awareness by explaining this scale found in “The Cultural Map.”</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Use a cultural bridge through bicultural team members, or team members who have spent significant time imbedded in the other culture.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Understand and adapt to one another’s behaviors.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Most of all, be patient and flexible. </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a457a6b336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a457a6b336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You may have noticed in the persuasion scale there are no East-Asian cultures </a:t>
            </a:r>
            <a:r>
              <a:rPr lang="en">
                <a:solidFill>
                  <a:schemeClr val="dk1"/>
                </a:solidFill>
              </a:rPr>
              <a:t>listed</a:t>
            </a:r>
            <a:r>
              <a:rPr lang="en">
                <a:solidFill>
                  <a:schemeClr val="dk1"/>
                </a:solidFill>
              </a:rPr>
              <a:t>. That is because they take a different approach. These </a:t>
            </a:r>
            <a:r>
              <a:rPr lang="en">
                <a:solidFill>
                  <a:schemeClr val="dk1"/>
                </a:solidFill>
              </a:rPr>
              <a:t>cultures</a:t>
            </a:r>
            <a:r>
              <a:rPr lang="en">
                <a:solidFill>
                  <a:schemeClr val="dk1"/>
                </a:solidFill>
              </a:rPr>
              <a:t> are more holistic. They look at the big picture and how all the pieces fit together.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a457a6b336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a457a6b336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is how holistic thinking works.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one study Americans and Japanese were told to take a photo of a person. Please note that the photos above were not the ones used in the study.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Americans took a close up of the person while the Japanese took a photo showing the person in their environment.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American photographers focused on the face because they see that as the person. The Japanese, however, included the background to determine more about the person. They were focused on the whole picture.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dealing with Holistic cultures, it helps to explain the big picture in detail. Outline how all of the parts are connected before getting into what specifically needs to be done. </a:t>
            </a:r>
            <a:br>
              <a:rPr lang="en">
                <a:solidFill>
                  <a:schemeClr val="dk1"/>
                </a:solidFill>
              </a:rPr>
            </a:b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a457a6b336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a457a6b336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are some tips for working with multicultural teams.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Have as few people as possible work across cultures. Use one or two of the most internationally experienced from each culture.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Think about the larger objectives before mixing up cultures. If your goal is </a:t>
            </a:r>
            <a:r>
              <a:rPr lang="en">
                <a:solidFill>
                  <a:schemeClr val="dk1"/>
                </a:solidFill>
              </a:rPr>
              <a:t>creativity</a:t>
            </a:r>
            <a:r>
              <a:rPr lang="en">
                <a:solidFill>
                  <a:schemeClr val="dk1"/>
                </a:solidFill>
              </a:rPr>
              <a:t> and innovation, the more culturally diverse, the better. If your goal is speed and efficiency, then monocultural is better.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a892ba6a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a892ba6a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do an activity, What would you do to persuade someone in these cultures?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Let the participants talk about it and share their reasons why. When the discussion has ended, click for the answers. </a:t>
            </a:r>
            <a:endParaRPr>
              <a:solidFill>
                <a:schemeClr val="dk1"/>
              </a:solidFill>
              <a:highlight>
                <a:srgbClr val="FFFF00"/>
              </a:highlight>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a898ecae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a898ecae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Russia is a principles-first culture. So with them you would want to explain the why, and give the data and background before the conclusion.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 Click to go to Australia’s answer. </a:t>
            </a:r>
            <a:endParaRPr>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Australia is applications first. They are going to want to know the how behind a request. It is best to get to the point with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Japan is holistic. Show them the big picture and how the pieces fit together.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a898ecae3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a898ecae3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Australia is applications first. They are going to want to know the how behind a request. It is best to get to the point with them. </a:t>
            </a:r>
            <a:endParaRPr>
              <a:solidFill>
                <a:schemeClr val="dk1"/>
              </a:solidFill>
            </a:endParaRPr>
          </a:p>
          <a:p>
            <a:pPr indent="0" lvl="0" marL="0" rtl="0" algn="l">
              <a:spcBef>
                <a:spcPts val="0"/>
              </a:spcBef>
              <a:spcAft>
                <a:spcPts val="0"/>
              </a:spcAft>
              <a:buNone/>
            </a:pPr>
            <a:r>
              <a:t/>
            </a:r>
            <a:endParaRPr>
              <a:solidFill>
                <a:schemeClr val="dk1"/>
              </a:solidFill>
              <a:highlight>
                <a:srgbClr val="FFFF00"/>
              </a:highlight>
            </a:endParaRPr>
          </a:p>
          <a:p>
            <a:pPr indent="0" lvl="0" marL="0" rtl="0" algn="l">
              <a:spcBef>
                <a:spcPts val="0"/>
              </a:spcBef>
              <a:spcAft>
                <a:spcPts val="0"/>
              </a:spcAft>
              <a:buNone/>
            </a:pPr>
            <a:r>
              <a:rPr lang="en">
                <a:solidFill>
                  <a:schemeClr val="dk1"/>
                </a:solidFill>
                <a:highlight>
                  <a:srgbClr val="FFFF00"/>
                </a:highlight>
              </a:rPr>
              <a:t>Presenter note: Click to go to Japan’s answer. </a:t>
            </a:r>
            <a:endParaRPr>
              <a:solidFill>
                <a:schemeClr val="dk1"/>
              </a:solidFill>
              <a:highlight>
                <a:srgbClr val="FFFF00"/>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a898ecae3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a898ecae3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Japan is holistic. Show them the big picture and how the pieces fit together. </a:t>
            </a:r>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a457a6b336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a457a6b336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To sum up this module, a principles-first culture wants to know the “why” whereas an applications-first culture wants to know the “how.” East-Asian cultures are more holistic - they like to know the whole picture.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a470a5cdb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a470a5cdb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a good boss look like to you? Is your boss casually dressed? Addresses everyone by their first names? Are employees empowered to make </a:t>
            </a:r>
            <a:r>
              <a:rPr lang="en"/>
              <a:t>decisions</a:t>
            </a:r>
            <a:r>
              <a:rPr lang="en"/>
              <a:t> without the boss’s approval?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Or is your idea of a good boss one that dresses professionally, addresses everyone formally, and makes the final decision?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a470a5cdb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a470a5cdb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There are two cultural styles of leadership: egalitarian and hierarchical. Let’s start with egalitarian.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a470a5cdb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a470a5cdb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an egalitarian culture, the ideal distance between a boss and subordinate is low. The best boss is a facilitator among equals. Organizational structures are flat, not top-down. Communication often skips hierarchical lines - anyone can talk to anyone else no matter their rank in the organization.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were to walk into a work meeting in an egalitarian culture, you would probably have a hard time picking out who was the boss. People in the meeting are casually dressed and speaking as equals.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that are egalitarian are Denmark,</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Sweden.</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The Netherlands, and Sweden.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a48d28388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a48d28388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If you find yourself leading in an </a:t>
            </a:r>
            <a:r>
              <a:rPr lang="en">
                <a:solidFill>
                  <a:schemeClr val="dk1"/>
                </a:solidFill>
              </a:rPr>
              <a:t>egalitarian</a:t>
            </a:r>
            <a:r>
              <a:rPr lang="en">
                <a:solidFill>
                  <a:schemeClr val="dk1"/>
                </a:solidFill>
              </a:rPr>
              <a:t> culture: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Facilitate by speaking with each employee about the vision for the coming year. Ask them to propose their best, personal, annual objectives. These objectives are subject to final agreement from you - no matter how egalitarian they are.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Make sure objectives are concrete and specific. Consider linking them to rewards.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Set objectives for a 12 month period and check in on progress periodically. Get more involved if progress lags.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Dress as team members do.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Minimize the use of titles and address people by their first name and tell them to do the same with you.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a48d28388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a48d28388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working with people from </a:t>
            </a:r>
            <a:r>
              <a:rPr lang="en">
                <a:solidFill>
                  <a:schemeClr val="dk1"/>
                </a:solidFill>
              </a:rPr>
              <a:t>egalitarian</a:t>
            </a:r>
            <a:r>
              <a:rPr lang="en">
                <a:solidFill>
                  <a:schemeClr val="dk1"/>
                </a:solidFill>
              </a:rPr>
              <a:t> cultures: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Go directly to the person you need to speak with.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Think twice before copying the boss. Doing so suggests to the recipient that you don’t trust them.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Skipping hierarchical levels shouldn’t be a problem.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Scandinavia, the Netherlands, and Australia use first names. This is MOSTLY true for the United States and the United Kingdom, but it is best to check first or follow their lead.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are not sure if a culture is egalitarian or not? Then follow hierarchical tips until you know for sure.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Let’s look at hierarchical cultures.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a48d28388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a48d28388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a hierarchical culture, the ideal distance between a boss and subordinate is high. The best boss is a strong leader and leads from the front. Status is important. Organizational structures are multilayered and fixed. Communication follows set hierarchical lines.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were to walk into a work meeting in a hierarchical culture, you would be able to spot the boss immediately. They would be dressed professionally, sitting at the head of the table, and doing most if not all of the speaking.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that are hierarchical are Japan,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Nigeria.</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South Korea, and Nigeria.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a6e82fd7c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a6e82fd7c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If you find yourself leading in a hierarchical culture: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Encourage your team to meet without you to brainstorm as a group and then report back to you. Removing the boss removes their need to defer to you.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Give clear instructions a few days before a meeting on how the meeting will work and what questions you will ask.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Remember your role is to chair meetings. In meetings invite people to speak up.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a48d28388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a48d28388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working with people from hierarchical cultures,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Communicate with the person at your level. If you are a assistant director, then communicate with their assistant director.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have to email with someone lower on the hierarchical level, copy that person’s boss on the email.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need to approach your boss’s boss or your subordinate’s subordinate, get permission from the person at the level in between first. For example, if you need to communicate with someone two levels higher than you in the organization, get permission from the person in between you and the person two levels higher first.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emailing or contacting someone in a </a:t>
            </a:r>
            <a:r>
              <a:rPr lang="en">
                <a:solidFill>
                  <a:schemeClr val="dk1"/>
                </a:solidFill>
              </a:rPr>
              <a:t>hierarchical culture, address them by their last name unless they have stated otherwise. </a:t>
            </a:r>
            <a:r>
              <a:rPr lang="en">
                <a:solidFill>
                  <a:schemeClr val="dk1"/>
                </a:solidFill>
              </a:rPr>
              <a:t>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a48d28388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a48d28388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is a graph that shows where cultures fall on the leading scale. Like in the other scales, where cultures lie on the scale affect how they are seen by others on the scale. Israel may be egalitarian, but not as much as Sweden, but more so than Canada. Peru may be hierarchical, but not as much as Nigeria, but more than Poland.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a few seconds for participants to read.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Now let’s do a little activity. </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a898ecae3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a898ecae3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Looking at this image, what kind of leadership style do you think is portrayed here?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FF00"/>
                </a:highlight>
              </a:rPr>
              <a:t>Presenter notes: Give participants time to discuss what they think. Then click to the next slide. </a:t>
            </a:r>
            <a:endParaRPr>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a8f0248f4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a8f0248f4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egalitarian style of leadership. There is no obvious boss. Dress is casual and they are speaking as though equals.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a8f0248f4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a8f0248f4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Now in</a:t>
            </a:r>
            <a:r>
              <a:rPr lang="en">
                <a:solidFill>
                  <a:schemeClr val="dk1"/>
                </a:solidFill>
              </a:rPr>
              <a:t> this image, what kind of leadership style do you think is portrayed here?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Give participants time to discuss what they think. Then click to the next slide.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a8f0248f4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a8f0248f4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hierarchical meeting. When you walk in, the boss is at the head of the table and everyone is listening to him. Also, note that everyone is dressed professionally.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a8ba287281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a8ba287281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a:t>
            </a:r>
            <a:r>
              <a:rPr lang="en">
                <a:solidFill>
                  <a:schemeClr val="dk1"/>
                </a:solidFill>
              </a:rPr>
              <a:t>hat kind of leadership style do you think is portrayed here?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Give participants time to discuss what they think. Then click to the next slide.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a8f0248f4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a8f0248f4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You can assume t</a:t>
            </a:r>
            <a:r>
              <a:rPr lang="en">
                <a:solidFill>
                  <a:schemeClr val="dk1"/>
                </a:solidFill>
              </a:rPr>
              <a:t>his is a hierarchical meeting. When you walk in, the boss is at the head of the table. Also, note that everyone is dressed professionally. Just because the boss is smiling doesn't mean it is a egalitarian meeting - you can smile in hierarchical meetings too. Remember the rule - if you don’t know if it is egalitarian or hierarchical, side with hierarchical.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a8ba287281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a8ba287281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about this meeting? Is it hierarchical or egalitarian?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Give participants time to discuss what they think. Then click to the next slide.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a8f0248f4f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a8f0248f4f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one is egalitarian. Everyone is casually dressed, there is no obvious boss, and they seem to collaborating as equals.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a48d28388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a48d28388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this module, we learned about hierarchical and egalitarian cultures. Hierarchical is more formal while egalitarian is more relaxed. Keep in mind the differences and if you are not sure which to follow, side with hierarchical. </a:t>
            </a:r>
            <a:endParaRPr>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a48d283881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a48d283881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you like to decide in the workplace? Do you like to discuss and much as possible with others and then make a final decision? Or do you like to have someone else make a decision that is not permanent?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a48d28388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a48d28388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How are decisions made in different cultures? In most cases, cultures that are egalitarian are consensus-driven whereas hierarchical cultures are top-down.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a48d283881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a48d283881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consensual cultures there is a long discussion time before a decision is made.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Click to show graph</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As you can see in this graph, the discussion process takes a while. Part of the reason is because everyone is consulted in the decision-making process. Once a decision is made, it is a decision with a big D - as in the decision is made, implementation is quick, and the decision is not to be changed.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Click to remove graph.</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Cultures that are consensual are Japan,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Sweden.</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Netherlands, and Sweden.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a48d283881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a48d283881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dealing with consensual decision-making you can avoid culture clashes by doing the following: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Expect the decision-making process to take longer and involve more meetings and correspondence.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patient throughout the process, even when diverging opinions lead to seemingly interminable discussions and indecision.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Check in with counterparts regularly to show your commitment and be available to answer questions.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Cultivate informal contacts within the team to monitor where the team is in the decision-making process.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Resist the temptation to push for a quick decision. Focus on the quality and completeness of the information gathers and the soundness of the reasoning process. Remember, once a decision is made, it will be difficult to change it. </a:t>
            </a:r>
            <a:endParaRPr>
              <a:solidFill>
                <a:schemeClr val="dk1"/>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a48d283881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a48d28388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top-down cultures there is little discussion time before a decision is made.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Click to show graph</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As you can see in this graph, the decision is made quickly. Part of the reason is because an individual, not a group, makes the decision. Once a decision is made, it is a decision with a little d - as in the decision is made, but there may be several changes made before implementation.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Click to remove graph.</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Cultures that are top-down are Nigeria,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India.</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China, and India.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a48d283881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a48d283881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dealing with top-down decision-making you can avoid culture clashes by doing the following: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Expect the decision-making process to be made by the boss with less discussion.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ready to follow a decision even if your input was not solicited or was overruled.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are in charge, solicit input and listen carefully to differing viewpoints, but make decisions quickly, otherwise you may be viewed as indecisive or ineffective.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the group is divided on how to move forward and there is no obvious leader present, suggest a vote. All members are expected to follow the decision supported by the majority, even if they disagree.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Remain flexible. Decisions are rarely set in stone. Most decisions can be </a:t>
            </a:r>
            <a:r>
              <a:rPr lang="en">
                <a:solidFill>
                  <a:schemeClr val="dk1"/>
                </a:solidFill>
              </a:rPr>
              <a:t>adjusted</a:t>
            </a:r>
            <a:r>
              <a:rPr lang="en">
                <a:solidFill>
                  <a:schemeClr val="dk1"/>
                </a:solidFill>
              </a:rPr>
              <a:t>, revisited, or discussed again. </a:t>
            </a:r>
            <a:endParaRPr>
              <a:solidFill>
                <a:schemeClr val="dk1"/>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a48d283881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a48d283881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Most cultures that are egalitarian are consensual and top-down are hierarchical.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notes: Click to show next graph</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But as you can see here, the United States, Germany, and Japan are outliers. The United States is egalitarian but is top-down when it comes to decision-making. Whereas German and especially Japan, are more hierarchical but are consensual when it comes to decision-making.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a48d283881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a48d283881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dealing with multicultural decision-making, you can avoid problems by discussing and agreeing on a decision-making method early 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Other things to consider - will the decision be made by the vote or the boss? What does percentage agreement is needed - 100%? Is a deadline for the decision needed and if so, when is it? And how much flexibility is there to change the decision once it is made?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a8f0248f4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a8f0248f4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For this activity, we are going to compare two cultures and discuss what conflict may arise due to the different deciding styles.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to reveal flags.</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Pretend you are a Nigerian meeting with a German company. How would the decision-making process differ? What could frustrate you when dealing with the German decision-making process.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time for a discussion. You should hear answers like:</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The decision-making process takes longer. There are more meetings. Everyone has a say. Once a decision is made, it cannot be changed. Once the discussion has died down, ask the following: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Now what would you do to make sure you can make the decision-making process a smoother one?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You should hear answers like: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Be patient throughout the process, even when diverging opinions lead to seemingly interminable discussions and indecision.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Check in with counterparts regularly to show your commitment and be available to answer questions.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Cultivate informal contacts within the team to monitor where the team is in the decision-making process.</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Focus on the quality and completeness of the information gathers and the soundness of the reasoning process. Remember, once a decision is made, it will be difficult to change it. </a:t>
            </a:r>
            <a:endParaRPr>
              <a:solidFill>
                <a:schemeClr val="dk1"/>
              </a:solidFill>
              <a:highlight>
                <a:srgbClr val="FFFF00"/>
              </a:highlight>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a8f0248f4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a8f0248f4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Now p</a:t>
            </a:r>
            <a:r>
              <a:rPr lang="en">
                <a:solidFill>
                  <a:schemeClr val="dk1"/>
                </a:solidFill>
              </a:rPr>
              <a:t>retend you are a Swede meeting with a Russian company. How would the decision-making process differ? What could frustrate you when dealing with the Russian decision-making process.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time for a discussion. You should hear answers like:</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The decision is made quickly. An individual makes the decision. Once the decision is made, there may be several changes made before implementation.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Now what would you do to make sure you can make the decision-making process a smoother one?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You should hear answers like: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Expect the decision-making process to be made by the boss with less discussion.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Be ready to follow a decision even if your input was not solicited or was overruled.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If you are in charge, solicit input and listen carefully to differing viewpoints, but make decisions quickly, otherwise you may be viewed as indecisive or ineffective.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When the group is divided on how to move forward and there is no obvious leader present, suggest a vote. All members are expected to follow the decision supported by the majority, even if they disagree.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Remain flexible. Decisions are rarely set in stone. Most decisions can be adjusted, revisited, or discussed again.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a48d283881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a48d283881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this module, we learned that some cultures decide through consensus with many people involved in the process. When a decision is made it is final.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top-down cultures, an individual makes the decision, but that decision is flexible.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Most cultures that are egalitarian are consensual and top-down are hierarchical.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a473ba4b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a473ba4b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 Meyer wrote, “Trust is like insurance - it’s an investment you need to make up front, before the need arises.”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a473ba4bc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4" name="Google Shape;1304;ga473ba4bc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Let’s start with a video clip of Erin Meyer talking about trust.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a700fd20c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a700fd20c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 Erin mentioned, t</a:t>
            </a:r>
            <a:r>
              <a:rPr lang="en">
                <a:solidFill>
                  <a:schemeClr val="dk1"/>
                </a:solidFill>
              </a:rPr>
              <a:t>here are two cultural styles of trust - task-based or </a:t>
            </a:r>
            <a:r>
              <a:rPr lang="en">
                <a:solidFill>
                  <a:schemeClr val="dk1"/>
                </a:solidFill>
              </a:rPr>
              <a:t>cognitive</a:t>
            </a:r>
            <a:r>
              <a:rPr lang="en">
                <a:solidFill>
                  <a:schemeClr val="dk1"/>
                </a:solidFill>
              </a:rPr>
              <a:t>, and relationship-based or affective.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a473ba4bc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a473ba4bc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Task-based cultures use head or cognitive trust. This trust is based on the confidence you feel in another person’s accomplishments, skills, and reliability. This trust is built through business interactions. To gain their trust you have to do your work well, and demonstrate through the work that you are reliable, pleasant, consistent, intelligent, and transparent.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Work relationships are built and dropped easily. Once you are done working with someone, you are do not necessarily continue the relationship.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Task-based cultures will do activities like icebreakers to get to know each other. But once the icebreaker is done, it is checked off the list of things to do and then the relationship formed is quickly dropped.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that are task-based are the United States,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Australia.</a:t>
            </a:r>
            <a:br>
              <a:rPr lang="en">
                <a:solidFill>
                  <a:schemeClr val="dk1"/>
                </a:solidFill>
                <a:highlight>
                  <a:srgbClr val="FFFF00"/>
                </a:highlight>
              </a:rPr>
            </a:b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Denmark, The Netherlands, and Australia.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a473ba52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a473ba52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Relationship</a:t>
            </a:r>
            <a:r>
              <a:rPr lang="en">
                <a:solidFill>
                  <a:schemeClr val="dk1"/>
                </a:solidFill>
              </a:rPr>
              <a:t>-based cultures use heart or affective trust. This trust is based on feelings of emotional closeness, empathy, or friendships. They believe “We laugh together and see each other at a personal level, so that I feel affection or empathy for you and sense you feel the same.”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Work relationships are built up slowly over long term with meals, evening drinks, and visits at the coffee machine.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Cultures that are relationship-based are Nigeria,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for flag then repeat after each flag. It ends at China.</a:t>
            </a:r>
            <a:br>
              <a:rPr lang="en">
                <a:solidFill>
                  <a:schemeClr val="dk1"/>
                </a:solidFill>
                <a:highlight>
                  <a:srgbClr val="FFFF00"/>
                </a:highlight>
              </a:rPr>
            </a:b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Saudi Arabia, India, and China.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a473ba52e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a473ba52e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is a graph that shows where cultures fall on the trust scale. Remember that where cultures lie on the scale affect how they are seen by others on the scale. Australia may be task-based, but not as much as the United States, but more so than the UK. Turkey may be relationship-based but not as much as China, but more so than Japan.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no matter who you are, working with, investing more time in building relationship-based trust is a good idea.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a473ba52e6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a473ba52e6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One way to gain trust, especially in relationship-based cultures, is to build on common interests. Here’s one of Erin’s stories from her book.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man from Austria had spent months trying to close a deal in Russia with presentations and brochures, but nothing was working. He asked a colleague to intervene. This colleague went to visit the client. He noticed the Russian was about his age, so he asked him about his family and grandchildren. They spoke for a while about that. Then noticing the model of a fighter plane on his desk, the colleague then started talking about planes, bringing up his experience in the military. Later, the Russian client and his wife took the colleague to the ballet that evening. In less than 24 hours, the Russian signed a contract with the Austrian business.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Don’t have anything in common or cannot meet in person? An Italian working with people from India spent a couple of hours listening to Indian Pop music. When speaking with his team in India, he shared with them what he had been listening to. They teased him that it was teenaged-girl music, and sent him other music to listen to. It opened up a relationship, leading to trust. </a:t>
            </a:r>
            <a:endParaRPr>
              <a:solidFill>
                <a:schemeClr val="dk1"/>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a473ba52e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a473ba52e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task-based societies, people remain professional when going out for dinner or drinks after work. In relationship-based societies, this can lead to distrust because you are not being yourself.</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forget business after hours. Show your true self. In Japan they use drinking to form connections. It is known as “nomunication.” The more you are willing to remove social barriers in the evening, the more they will see you as trustworthy. If you don’t drink, find another way to bind - like with karaoke or over tea. </a:t>
            </a:r>
            <a:endParaRPr>
              <a:solidFill>
                <a:schemeClr val="dk1"/>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a473ba52e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a473ba52e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If a task-based culture is hosting a relationship-based culture, then more time and effort should be made in organizing the meals. During meals, spend time getting to know each other personally </a:t>
            </a:r>
            <a:r>
              <a:rPr lang="en">
                <a:solidFill>
                  <a:schemeClr val="dk1"/>
                </a:solidFill>
              </a:rPr>
              <a:t>rather</a:t>
            </a:r>
            <a:r>
              <a:rPr lang="en">
                <a:solidFill>
                  <a:schemeClr val="dk1"/>
                </a:solidFill>
              </a:rPr>
              <a:t> </a:t>
            </a:r>
            <a:r>
              <a:rPr lang="en">
                <a:solidFill>
                  <a:schemeClr val="dk1"/>
                </a:solidFill>
              </a:rPr>
              <a:t>than</a:t>
            </a:r>
            <a:r>
              <a:rPr lang="en">
                <a:solidFill>
                  <a:schemeClr val="dk1"/>
                </a:solidFill>
              </a:rPr>
              <a:t> conducting </a:t>
            </a:r>
            <a:r>
              <a:rPr lang="en">
                <a:solidFill>
                  <a:schemeClr val="dk1"/>
                </a:solidFill>
              </a:rPr>
              <a:t>business</a:t>
            </a:r>
            <a:r>
              <a:rPr lang="en">
                <a:solidFill>
                  <a:schemeClr val="dk1"/>
                </a:solidFill>
              </a:rPr>
              <a:t>. Don’t mistake a long lunch as a waste of time.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On the other hand, if a relationship-based cultures is hosting a task-based culture, organize a one hour lunch. If the meal needs to be longer, explain this in advance. And don’t be offended if your task-based colleague wants to go back to the hotel instead of socializing after work. </a:t>
            </a:r>
            <a:endParaRPr>
              <a:solidFill>
                <a:schemeClr val="dk1"/>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a473ba52e6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0" name="Google Shape;1380;ga473ba52e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What is the most efficient communication medium for the different culture-types?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With</a:t>
            </a:r>
            <a:r>
              <a:rPr lang="en">
                <a:solidFill>
                  <a:schemeClr val="dk1"/>
                </a:solidFill>
              </a:rPr>
              <a:t> task-based cultures, if you can’t visit in person, email or phone is best as long as the message is communicated clearly and </a:t>
            </a:r>
            <a:r>
              <a:rPr lang="en">
                <a:solidFill>
                  <a:schemeClr val="dk1"/>
                </a:solidFill>
              </a:rPr>
              <a:t>succinctly</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some relationship-based cultures, people don’t often respond to emails from people they don’t </a:t>
            </a:r>
            <a:r>
              <a:rPr lang="en">
                <a:solidFill>
                  <a:schemeClr val="dk1"/>
                </a:solidFill>
              </a:rPr>
              <a:t>know</a:t>
            </a:r>
            <a:r>
              <a:rPr lang="en">
                <a:solidFill>
                  <a:schemeClr val="dk1"/>
                </a:solidFill>
              </a:rPr>
              <a:t>. So it is better to visit in person. But if you can’t visit and have to call or email, use a “wasta.” In Arabic “wasta” translates loosely to “connections that create preference,” “relationships that give you influence,” or “who you know.” Use your network to find a wasta - someone you know who has a relationship with the person you need to contact. They can make a call to introduce you personally. LinkedIn can also be used as a wasta or a way to find a wasta.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 matter which tool you use, think about the amount of time you will devote to social talk before business. For task-based cultures, a minute or so is all you need. For relationship-based cultures, it can be several minutes or more, with more time focused on social talk than business. In fact, your first call may not involve business at all!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in doubt, let the other person lead and decide when to talk business. </a:t>
            </a:r>
            <a:endParaRPr>
              <a:solidFill>
                <a:schemeClr val="dk1"/>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a8f0248f4f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a8f0248f4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How would you gain trust with these cultures?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to reveal the country</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You are from the Netherlands and you want to gain the trust of a colleague in Brazil. What should you do?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time for a discussion. You should hear answers like:</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Find common interests, go out after work but don’t talk business, show your true self, etc.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a8f0248f4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a8f0248f4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How would you gain trust with these cultures?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to reveal the country</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Now pretend you </a:t>
            </a:r>
            <a:r>
              <a:rPr lang="en">
                <a:solidFill>
                  <a:schemeClr val="dk1"/>
                </a:solidFill>
              </a:rPr>
              <a:t>are from Thailand and you want to gain the trust of a colleague in Australia. What should you do?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time for a discussion. You should hear answers like:</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One-hour lunches, don’t be offended if they want to go back to their hotel, get to the point, etc.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ga473ba52e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4" name="Google Shape;1414;ga473ba52e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this module, we learned that task-based cultures build trust based on your accomplishments whereas relationship-based cultures build trust based on your true self. </a:t>
            </a:r>
            <a:endParaRPr>
              <a:solidFill>
                <a:schemeClr val="dk1"/>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9" name="Shape 1419"/>
        <p:cNvGrpSpPr/>
        <p:nvPr/>
      </p:nvGrpSpPr>
      <p:grpSpPr>
        <a:xfrm>
          <a:off x="0" y="0"/>
          <a:ext cx="0" cy="0"/>
          <a:chOff x="0" y="0"/>
          <a:chExt cx="0" cy="0"/>
        </a:xfrm>
      </p:grpSpPr>
      <p:sp>
        <p:nvSpPr>
          <p:cNvPr id="1420" name="Google Shape;1420;g9ebfe994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1" name="Google Shape;1421;g9ebfe994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Are you the kind of person who likes a spirited debate or does a spirited debate give you nightmares?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9ebfe994a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9ebfe994a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There are two cultural styles of disagreement - confrontational and avoids confrontation.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9ebfe994a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4" name="Google Shape;1434;g9ebfe994a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confrontational cultures, disagreement and debate are positive for the team or organization.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Open confrontation is appropriate and will not negatively impact relationships.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are more confrontational include Israel,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France.</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Germany and France.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9ebfe994a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9ebfe994a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cultures that avoid confrontation, disagreement and debate are negative for the team or organization.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Open confrontation is inappropriate and will break group harmony or negatively affect relationships.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avoid confrontation include Japan,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Thailand.</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Indonesia, and Thailand.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8" name="Shape 1458"/>
        <p:cNvGrpSpPr/>
        <p:nvPr/>
      </p:nvGrpSpPr>
      <p:grpSpPr>
        <a:xfrm>
          <a:off x="0" y="0"/>
          <a:ext cx="0" cy="0"/>
          <a:chOff x="0" y="0"/>
          <a:chExt cx="0" cy="0"/>
        </a:xfrm>
      </p:grpSpPr>
      <p:sp>
        <p:nvSpPr>
          <p:cNvPr id="1459" name="Google Shape;1459;g9ebfe994a6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0" name="Google Shape;1460;g9ebfe994a6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Some may find it odd that cultures that are considered emotionally expressive, like Mexico or Saudi Arabia are on the “avoids confrontation” part of the scale, while northern European cultures that are considered reserved, like the </a:t>
            </a:r>
            <a:r>
              <a:rPr lang="en">
                <a:solidFill>
                  <a:schemeClr val="dk1"/>
                </a:solidFill>
              </a:rPr>
              <a:t>Netherlands</a:t>
            </a:r>
            <a:r>
              <a:rPr lang="en">
                <a:solidFill>
                  <a:schemeClr val="dk1"/>
                </a:solidFill>
              </a:rPr>
              <a:t>, Denmark, or Germany are considered confrontational.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emotional expressiveness is not the same thing as comfort in expressing open disagreement. </a:t>
            </a:r>
            <a:endParaRPr>
              <a:solidFill>
                <a:schemeClr val="dk1"/>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9ebfe994a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8" name="Google Shape;1468;g9ebfe994a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we see the disagreeing scale mapped against the emotionally expressive scale.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Quadrants A and D are pretty straightforward. In quadrant A, emotions are poured out with little likelihood of relationships being harmed. In quadrant D, however, emotions are expressed more subtly and disagreements are expressed more softly.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quadrants B and C are more complicated.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Quadrant B includes cultures that are generally NOT emotionally expressive, yet see debate and disagreement as a critical step to the truth.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Quadrant C includes cultures that speak with passion, yet are sensitive and easily bruised. It is not easy to separate the opinion from the person. Remember in these cultures that speaking with passion is NOT the same as disagreeing. </a:t>
            </a:r>
            <a:endParaRPr>
              <a:solidFill>
                <a:schemeClr val="dk1"/>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9ebfe994a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9ebfe994a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If you are the boss of a global team, consider skipping the meeting. Depending on cultures involved, your seniority may impact the comfort of others to disagree with you.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Depersonalize disagreement by separating ideas from the people proposing them. One way to do this is have people anonymously write comments on post-it notes and place them on a main board. That way it becomes easier to challenge an idea without attacking the person.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Have a meeting before the meeting to determine which of the following methods you will use for meetings: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A decision is made in the meeting.</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Various viewpoints are discussed and debated.</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A formal stamp is put on a decision that has been made before the meeting.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Adjust your language by using downgrades instead of upgrades when expressing disagreement. Use downgraders like “sort of,” “kind of,” “slightly,” or “partially.”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Overall, just a few words of explanation framing your behavior can make all the difference in how your actions are perceived.</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a8f0248f4f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a8f0248f4f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Which is or are true about confrontational cultures?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Disagreeing can harm relationships.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Disagreement is positive for the team.</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Debate is a critical step to the truth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Give a few second for people to answer then go to the next slide. </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a8f0248f4f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ga8f0248f4f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Both answer 2 and 3 are correct. In confrontational cultures: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Disagreement is positive for the team and Debate is a critical step to the truth.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a8f0248f4f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6" name="Google Shape;1496;ga8f0248f4f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Which is or are true about cultures that avoid confrontation?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They use upgraders to make a point.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Disagreement should be out in the open.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Confrontation can harm relationships.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a few second for people to answer then go to the next slide.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a8f0248f4f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a8f0248f4f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these cultures, confrontation can harm relationships. </a:t>
            </a:r>
            <a:r>
              <a:rPr lang="en">
                <a:solidFill>
                  <a:schemeClr val="dk1"/>
                </a:solidFill>
              </a:rPr>
              <a:t>Open confrontation is inappropriate and will break group harmony or negatively affect relationships.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9ebfe994a6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9ebfe994a6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end this module with a Bahamian proverb - </a:t>
            </a:r>
            <a:r>
              <a:rPr lang="en"/>
              <a:t>“To engage in conflict, one does not need to bring a knife that cuts, but a needle that sews.”</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9ebfe994a6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9ebfe994a6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confrontational cultures, disagreement and debate are positive for the team or organization.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cultures that avoid confrontation, disagreement and debate are negative for the team or organization.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Remember, just because a culture is emotionally expressive does not mean they disagree. </a:t>
            </a:r>
            <a:endParaRPr>
              <a:solidFill>
                <a:schemeClr val="dk1"/>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9ebfe994a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9ebfe994a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late is late to you? One minute? Ten minutes? An hour?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Understanding the subtle, often unexpressed assumptions about time that controls behaviors and expectations in various cultures can be quite challenging.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9ebfe994a6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0" name="Google Shape;1530;g9ebfe994a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There are two cultural styles of scheduling - linear-time and flexible-time. </a:t>
            </a:r>
            <a:endParaRPr>
              <a:solidFill>
                <a:schemeClr val="dk1"/>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9ebfe994a6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9ebfe994a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cultures where they use linear-time, project steps are approached in a sequential fashion where tasks are completed one at a time, before completing the next. If someone is 5 minutes late on the factory floor, it affects everyone else’s time an tasks.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There are no interruptions in meetings. The focus is on the deadline and sticking to a schedule.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emphasis is placed on promptness and good organization over flexibility.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are linear include Germany,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Sweden.</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Switzerland, Japan, and Sweden.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9ebfe994a6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3" name="Google Shape;1553;g9ebfe994a6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cultures where they use flexible-time, project steps are approached in a fluid manner - changing tasks as opportunities arise.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Many things are dealt with at once and interruptions are accepted.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focus is on adaptability and flexibility is valued over organization.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Cultures that are linear include Nigeria,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highlight>
                  <a:srgbClr val="FFFF00"/>
                </a:highlight>
              </a:rPr>
              <a:t>Presenter note: click for flag then repeat after each flag. It ends at India.</a:t>
            </a:r>
            <a:br>
              <a:rPr lang="en">
                <a:solidFill>
                  <a:schemeClr val="dk1"/>
                </a:solidFill>
                <a:highlight>
                  <a:srgbClr val="FFFF00"/>
                </a:highlight>
              </a:rPr>
            </a:b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Saudi Arabia, Kenya, and India.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9ebfe994a6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9ebfe994a6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If relationships are a priority, you will put them before the clock. Cultures that put them a premium on relationship-building, with a few exceptions, fall on the flexible time side of the scheduling table.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Let’s compare the relationship-based with flexible-time. India, Saudi Arabia, and Nigeria are close to the same position in both scales.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a700fd20c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a700fd20c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dealing with conflicting scheduling cultures, have a clear discussion about scheduling systems up front. It can ease frustration that may pop up.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Groups can form an agreement that follows its own team culture instead of allowing members to follow the methods most natural in their culture. The team leader will need to reinforce what the group has agreed to and set aside time to revisit the agreement about twice a year, making any adaptations necessary. </a:t>
            </a:r>
            <a:endParaRPr>
              <a:solidFill>
                <a:schemeClr val="dk1"/>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3" name="Shape 1583"/>
        <p:cNvGrpSpPr/>
        <p:nvPr/>
      </p:nvGrpSpPr>
      <p:grpSpPr>
        <a:xfrm>
          <a:off x="0" y="0"/>
          <a:ext cx="0" cy="0"/>
          <a:chOff x="0" y="0"/>
          <a:chExt cx="0" cy="0"/>
        </a:xfrm>
      </p:grpSpPr>
      <p:sp>
        <p:nvSpPr>
          <p:cNvPr id="1584" name="Google Shape;1584;ga8f0248f4f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5" name="Google Shape;1585;ga8f0248f4f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Let’s do an activity. Which are linear-time and which are flexible-time?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Give participants time to answer before going to the next slide. </a:t>
            </a:r>
            <a:endParaRPr>
              <a:solidFill>
                <a:schemeClr val="dk1"/>
              </a:solidFill>
              <a:highlight>
                <a:srgbClr val="FFFF00"/>
              </a:highlight>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ga8f0248f4f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2" name="Google Shape;1592;ga8f0248f4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flexible-time, many topics are discussed at once, the focus is on adaptability, and project steps are approached in a fluid manner. Whereas in linear-time, there are no interruptions in meetings. Things follow a strict timeline., </a:t>
            </a:r>
            <a:endParaRPr>
              <a:solidFill>
                <a:schemeClr val="dk1"/>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9ebfe994a6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9ebfe994a6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this module, we learned that cultures that follow linear-time,</a:t>
            </a:r>
            <a:r>
              <a:rPr lang="en">
                <a:solidFill>
                  <a:schemeClr val="dk1"/>
                </a:solidFill>
              </a:rPr>
              <a:t> project steps are approached in a sequential fashion where tasks are completed one at a time, before completing the next. Being on time is stressed.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Whereas cultures that put them a premium on relationship-building, with a few exceptions, fall on the flexible time side of the scheduling table.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a6e82fd7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a6e82fd7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what do you do with all of this information? You can try plotting your own map!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a6e82fd7c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a6e82fd7c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To use the Culture Map, plot your culture using the eight scales.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rPr>
              <a:t>Presenter note: Click to show graph.</a:t>
            </a:r>
            <a:endParaRPr>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Then map your business partners’ to see where they compare.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Noting points of similarity and difference will help you recognize the fault lines that may be dividing your team members. This will also allow you to be better able to act as a cultural bridge.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Look not only at the difficulties that arise from gaps, but the strengths and the differences provide.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ga8f0248f4f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9" name="Google Shape;1619;ga8f0248f4f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However, no matter who you are working with or where that person comes from, you should begin any relationship with the desire to understand what is specific and unique to that individual. Don’t assume that you can determine anything specific about how they will think or behave from what you know about their cultural background. </a:t>
            </a:r>
            <a:endParaRPr>
              <a:solidFill>
                <a:schemeClr val="dk1"/>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ga700fd20c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5" name="Google Shape;1625;ga700fd20c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Thanks for participating! What we covered in this presentation is just a small part of what Erin Meyer covers in “The Culture Map.” Dive into her book to learn more about how we can work with cultures different than ours. Also</a:t>
            </a:r>
            <a:r>
              <a:rPr lang="en"/>
              <a:t> read</a:t>
            </a:r>
            <a:r>
              <a:rPr lang="en"/>
              <a:t> personal stories and </a:t>
            </a:r>
            <a:r>
              <a:rPr lang="en"/>
              <a:t>experiences</a:t>
            </a:r>
            <a:r>
              <a:rPr lang="en"/>
              <a:t> from people all over the world.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spTree>
      <p:nvGrpSpPr>
        <p:cNvPr id="6" name="Shape 6"/>
        <p:cNvGrpSpPr/>
        <p:nvPr/>
      </p:nvGrpSpPr>
      <p:grpSpPr>
        <a:xfrm>
          <a:off x="0" y="0"/>
          <a:ext cx="0" cy="0"/>
          <a:chOff x="0" y="0"/>
          <a:chExt cx="0" cy="0"/>
        </a:xfrm>
      </p:grpSpPr>
      <p:sp>
        <p:nvSpPr>
          <p:cNvPr id="7" name="Google Shape;7;p2"/>
          <p:cNvSpPr txBox="1"/>
          <p:nvPr/>
        </p:nvSpPr>
        <p:spPr>
          <a:xfrm>
            <a:off x="423025" y="4680645"/>
            <a:ext cx="6769200" cy="2634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rgbClr val="000000"/>
              </a:buClr>
              <a:buSzPts val="600"/>
              <a:buFont typeface="Proxima Nova"/>
              <a:buNone/>
            </a:pPr>
            <a:r>
              <a:rPr i="0" lang="en" sz="600" u="none" cap="none" strike="noStrike">
                <a:solidFill>
                  <a:srgbClr val="000000"/>
                </a:solidFill>
                <a:latin typeface="Proxima Nova Semibold"/>
                <a:ea typeface="Proxima Nova Semibold"/>
                <a:cs typeface="Proxima Nova Semibold"/>
                <a:sym typeface="Proxima Nova Semibold"/>
              </a:rPr>
              <a:t>© Block.one 20</a:t>
            </a:r>
            <a:r>
              <a:rPr lang="en" sz="600">
                <a:latin typeface="Proxima Nova Semibold"/>
                <a:ea typeface="Proxima Nova Semibold"/>
                <a:cs typeface="Proxima Nova Semibold"/>
                <a:sym typeface="Proxima Nova Semibold"/>
              </a:rPr>
              <a:t>20</a:t>
            </a:r>
            <a:r>
              <a:rPr i="0" lang="en" sz="600" u="none" cap="none" strike="noStrike">
                <a:solidFill>
                  <a:srgbClr val="000000"/>
                </a:solidFill>
                <a:latin typeface="Proxima Nova Semibold"/>
                <a:ea typeface="Proxima Nova Semibold"/>
                <a:cs typeface="Proxima Nova Semibold"/>
                <a:sym typeface="Proxima Nova Semibold"/>
              </a:rPr>
              <a:t>, proprietary and confidential </a:t>
            </a:r>
            <a:endParaRPr sz="500">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500"/>
              <a:buFont typeface="Proxima Nova"/>
              <a:buNone/>
            </a:pPr>
            <a:r>
              <a:rPr b="0" i="0" lang="en" sz="500" u="none" cap="none" strike="noStrike">
                <a:solidFill>
                  <a:srgbClr val="000000"/>
                </a:solidFill>
                <a:latin typeface="Proxima Nova"/>
                <a:ea typeface="Proxima Nova"/>
                <a:cs typeface="Proxima Nova"/>
                <a:sym typeface="Proxima Nova"/>
              </a:rPr>
              <a:t>Copyright Block.one as of the date on the first page. Confidential; not for redistribution, copying or disclosure without Block.one’s permission. For informational purposes only as of the date on the first page; please timely seek professional advice from relevant specialists. Block.one will not update this material and we may not have thought of everything or included everything herein. The world, and technology as part of it, constantly changes in many ways, so no assurance of stability or future consistency.</a:t>
            </a:r>
            <a:endParaRPr sz="500"/>
          </a:p>
        </p:txBody>
      </p:sp>
      <p:pic>
        <p:nvPicPr>
          <p:cNvPr descr="Image" id="8" name="Google Shape;8;p2"/>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9" name="Google Shape;9;p2"/>
          <p:cNvSpPr txBox="1"/>
          <p:nvPr>
            <p:ph type="title"/>
          </p:nvPr>
        </p:nvSpPr>
        <p:spPr>
          <a:xfrm>
            <a:off x="395398" y="1765219"/>
            <a:ext cx="5857800" cy="662400"/>
          </a:xfrm>
          <a:prstGeom prst="rect">
            <a:avLst/>
          </a:prstGeom>
          <a:noFill/>
          <a:ln>
            <a:noFill/>
          </a:ln>
        </p:spPr>
        <p:txBody>
          <a:bodyPr anchorCtr="0" anchor="t" bIns="34275" lIns="34275" spcFirstLastPara="1" rIns="34275" wrap="square" tIns="34275">
            <a:noAutofit/>
          </a:bodyPr>
          <a:lstStyle>
            <a:lvl1pPr lvl="0">
              <a:spcBef>
                <a:spcPts val="0"/>
              </a:spcBef>
              <a:spcAft>
                <a:spcPts val="0"/>
              </a:spcAft>
              <a:buNone/>
              <a:defRPr b="1" sz="3400">
                <a:latin typeface="Proxima Nova"/>
                <a:ea typeface="Proxima Nova"/>
                <a:cs typeface="Proxima Nova"/>
                <a:sym typeface="Proxima Nova"/>
              </a:defRPr>
            </a:lvl1pPr>
            <a:lvl2pPr lvl="1">
              <a:spcBef>
                <a:spcPts val="0"/>
              </a:spcBef>
              <a:spcAft>
                <a:spcPts val="0"/>
              </a:spcAft>
              <a:buNone/>
              <a:defRPr sz="500"/>
            </a:lvl2pPr>
            <a:lvl3pPr lvl="2">
              <a:spcBef>
                <a:spcPts val="0"/>
              </a:spcBef>
              <a:spcAft>
                <a:spcPts val="0"/>
              </a:spcAft>
              <a:buNone/>
              <a:defRPr sz="500"/>
            </a:lvl3pPr>
            <a:lvl4pPr lvl="3">
              <a:spcBef>
                <a:spcPts val="0"/>
              </a:spcBef>
              <a:spcAft>
                <a:spcPts val="0"/>
              </a:spcAft>
              <a:buNone/>
              <a:defRPr sz="500"/>
            </a:lvl4pPr>
            <a:lvl5pPr lvl="4">
              <a:spcBef>
                <a:spcPts val="0"/>
              </a:spcBef>
              <a:spcAft>
                <a:spcPts val="0"/>
              </a:spcAft>
              <a:buNone/>
              <a:defRPr sz="500"/>
            </a:lvl5pPr>
            <a:lvl6pPr lvl="5">
              <a:spcBef>
                <a:spcPts val="0"/>
              </a:spcBef>
              <a:spcAft>
                <a:spcPts val="0"/>
              </a:spcAft>
              <a:buNone/>
              <a:defRPr sz="500"/>
            </a:lvl6pPr>
            <a:lvl7pPr lvl="6">
              <a:spcBef>
                <a:spcPts val="0"/>
              </a:spcBef>
              <a:spcAft>
                <a:spcPts val="0"/>
              </a:spcAft>
              <a:buNone/>
              <a:defRPr sz="500"/>
            </a:lvl7pPr>
            <a:lvl8pPr lvl="7">
              <a:spcBef>
                <a:spcPts val="0"/>
              </a:spcBef>
              <a:spcAft>
                <a:spcPts val="0"/>
              </a:spcAft>
              <a:buNone/>
              <a:defRPr sz="500"/>
            </a:lvl8pPr>
            <a:lvl9pPr lvl="8">
              <a:spcBef>
                <a:spcPts val="0"/>
              </a:spcBef>
              <a:spcAft>
                <a:spcPts val="0"/>
              </a:spcAft>
              <a:buNone/>
              <a:defRPr sz="500"/>
            </a:lvl9pPr>
          </a:lstStyle>
          <a:p/>
        </p:txBody>
      </p:sp>
      <p:sp>
        <p:nvSpPr>
          <p:cNvPr id="10" name="Google Shape;10;p2"/>
          <p:cNvSpPr txBox="1"/>
          <p:nvPr>
            <p:ph idx="1" type="subTitle"/>
          </p:nvPr>
        </p:nvSpPr>
        <p:spPr>
          <a:xfrm>
            <a:off x="400356" y="2723821"/>
            <a:ext cx="3619500" cy="1104900"/>
          </a:xfrm>
          <a:prstGeom prst="rect">
            <a:avLst/>
          </a:prstGeom>
          <a:noFill/>
          <a:ln>
            <a:noFill/>
          </a:ln>
        </p:spPr>
        <p:txBody>
          <a:bodyPr anchorCtr="0" anchor="t" bIns="34275" lIns="34275" spcFirstLastPara="1" rIns="34275" wrap="square" tIns="34275">
            <a:noAutofit/>
          </a:bodyPr>
          <a:lstStyle>
            <a:lvl1pPr lvl="0">
              <a:spcBef>
                <a:spcPts val="0"/>
              </a:spcBef>
              <a:spcAft>
                <a:spcPts val="0"/>
              </a:spcAft>
              <a:buNone/>
              <a:defRPr sz="1100">
                <a:latin typeface="Proxima Nova"/>
                <a:ea typeface="Proxima Nova"/>
                <a:cs typeface="Proxima Nova"/>
                <a:sym typeface="Proxima Nova"/>
              </a:defRPr>
            </a:lvl1pPr>
            <a:lvl2pPr lvl="1">
              <a:spcBef>
                <a:spcPts val="0"/>
              </a:spcBef>
              <a:spcAft>
                <a:spcPts val="0"/>
              </a:spcAft>
              <a:buNone/>
              <a:defRPr sz="500"/>
            </a:lvl2pPr>
            <a:lvl3pPr lvl="2">
              <a:spcBef>
                <a:spcPts val="0"/>
              </a:spcBef>
              <a:spcAft>
                <a:spcPts val="0"/>
              </a:spcAft>
              <a:buNone/>
              <a:defRPr sz="500"/>
            </a:lvl3pPr>
            <a:lvl4pPr lvl="3">
              <a:spcBef>
                <a:spcPts val="0"/>
              </a:spcBef>
              <a:spcAft>
                <a:spcPts val="0"/>
              </a:spcAft>
              <a:buNone/>
              <a:defRPr sz="500"/>
            </a:lvl4pPr>
            <a:lvl5pPr lvl="4">
              <a:spcBef>
                <a:spcPts val="0"/>
              </a:spcBef>
              <a:spcAft>
                <a:spcPts val="0"/>
              </a:spcAft>
              <a:buNone/>
              <a:defRPr sz="500"/>
            </a:lvl5pPr>
            <a:lvl6pPr lvl="5">
              <a:spcBef>
                <a:spcPts val="0"/>
              </a:spcBef>
              <a:spcAft>
                <a:spcPts val="0"/>
              </a:spcAft>
              <a:buNone/>
              <a:defRPr sz="500"/>
            </a:lvl6pPr>
            <a:lvl7pPr lvl="6">
              <a:spcBef>
                <a:spcPts val="0"/>
              </a:spcBef>
              <a:spcAft>
                <a:spcPts val="0"/>
              </a:spcAft>
              <a:buNone/>
              <a:defRPr sz="500"/>
            </a:lvl7pPr>
            <a:lvl8pPr lvl="7">
              <a:spcBef>
                <a:spcPts val="0"/>
              </a:spcBef>
              <a:spcAft>
                <a:spcPts val="0"/>
              </a:spcAft>
              <a:buNone/>
              <a:defRPr sz="500"/>
            </a:lvl8pPr>
            <a:lvl9pPr lvl="8">
              <a:spcBef>
                <a:spcPts val="0"/>
              </a:spcBef>
              <a:spcAft>
                <a:spcPts val="0"/>
              </a:spcAft>
              <a:buNone/>
              <a:defRPr sz="500"/>
            </a:lvl9pPr>
          </a:lstStyle>
          <a:p/>
        </p:txBody>
      </p:sp>
    </p:spTree>
  </p:cSld>
  <p:clrMapOvr>
    <a:masterClrMapping/>
  </p:clrMapOvr>
  <p:extLst>
    <p:ext uri="{DCECCB84-F9BA-43D5-87BE-67443E8EF086}">
      <p15:sldGuideLst>
        <p15:guide id="1" pos="277">
          <p15:clr>
            <a:srgbClr val="FBAE40"/>
          </p15:clr>
        </p15:guide>
        <p15:guide id="2" orient="horz" pos="1212">
          <p15:clr>
            <a:srgbClr val="FBAE40"/>
          </p15:clr>
        </p15:guide>
        <p15:guide id="3" pos="5483">
          <p15:clr>
            <a:srgbClr val="FBAE40"/>
          </p15:clr>
        </p15:guide>
        <p15:guide id="4" orient="horz" pos="3091">
          <p15:clr>
            <a:srgbClr val="FBAE40"/>
          </p15:clr>
        </p15:guide>
        <p15:guide id="5" orient="horz" pos="1765">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Body Copy">
  <p:cSld name="2_Cover">
    <p:bg>
      <p:bgPr>
        <a:solidFill>
          <a:schemeClr val="lt1"/>
        </a:solidFill>
      </p:bgPr>
    </p:bg>
    <p:spTree>
      <p:nvGrpSpPr>
        <p:cNvPr id="11" name="Shape 11"/>
        <p:cNvGrpSpPr/>
        <p:nvPr/>
      </p:nvGrpSpPr>
      <p:grpSpPr>
        <a:xfrm>
          <a:off x="0" y="0"/>
          <a:ext cx="0" cy="0"/>
          <a:chOff x="0" y="0"/>
          <a:chExt cx="0" cy="0"/>
        </a:xfrm>
      </p:grpSpPr>
      <p:sp>
        <p:nvSpPr>
          <p:cNvPr id="12" name="Google Shape;12;p3"/>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
        <p:nvSpPr>
          <p:cNvPr id="13" name="Google Shape;13;p3"/>
          <p:cNvSpPr txBox="1"/>
          <p:nvPr>
            <p:ph idx="1"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a:spcBef>
                <a:spcPts val="0"/>
              </a:spcBef>
              <a:spcAft>
                <a:spcPts val="0"/>
              </a:spcAft>
              <a:buNone/>
              <a:defRPr sz="800">
                <a:latin typeface="Proxima Nova"/>
                <a:ea typeface="Proxima Nova"/>
                <a:cs typeface="Proxima Nova"/>
                <a:sym typeface="Proxima Nova"/>
              </a:defRPr>
            </a:lvl1pPr>
            <a:lvl2pPr lvl="1">
              <a:spcBef>
                <a:spcPts val="0"/>
              </a:spcBef>
              <a:spcAft>
                <a:spcPts val="0"/>
              </a:spcAft>
              <a:buNone/>
              <a:defRPr sz="500"/>
            </a:lvl2pPr>
            <a:lvl3pPr lvl="2">
              <a:spcBef>
                <a:spcPts val="0"/>
              </a:spcBef>
              <a:spcAft>
                <a:spcPts val="0"/>
              </a:spcAft>
              <a:buNone/>
              <a:defRPr sz="500"/>
            </a:lvl3pPr>
            <a:lvl4pPr lvl="3">
              <a:spcBef>
                <a:spcPts val="0"/>
              </a:spcBef>
              <a:spcAft>
                <a:spcPts val="0"/>
              </a:spcAft>
              <a:buNone/>
              <a:defRPr sz="500"/>
            </a:lvl4pPr>
            <a:lvl5pPr lvl="4">
              <a:spcBef>
                <a:spcPts val="0"/>
              </a:spcBef>
              <a:spcAft>
                <a:spcPts val="0"/>
              </a:spcAft>
              <a:buNone/>
              <a:defRPr sz="500"/>
            </a:lvl5pPr>
            <a:lvl6pPr lvl="5">
              <a:spcBef>
                <a:spcPts val="0"/>
              </a:spcBef>
              <a:spcAft>
                <a:spcPts val="0"/>
              </a:spcAft>
              <a:buNone/>
              <a:defRPr sz="500"/>
            </a:lvl6pPr>
            <a:lvl7pPr lvl="6">
              <a:spcBef>
                <a:spcPts val="0"/>
              </a:spcBef>
              <a:spcAft>
                <a:spcPts val="0"/>
              </a:spcAft>
              <a:buNone/>
              <a:defRPr sz="500"/>
            </a:lvl7pPr>
            <a:lvl8pPr lvl="7">
              <a:spcBef>
                <a:spcPts val="0"/>
              </a:spcBef>
              <a:spcAft>
                <a:spcPts val="0"/>
              </a:spcAft>
              <a:buNone/>
              <a:defRPr sz="500"/>
            </a:lvl8pPr>
            <a:lvl9pPr lvl="8">
              <a:spcBef>
                <a:spcPts val="0"/>
              </a:spcBef>
              <a:spcAft>
                <a:spcPts val="0"/>
              </a:spcAft>
              <a:buNone/>
              <a:defRPr sz="500"/>
            </a:lvl9pPr>
          </a:lstStyle>
          <a:p/>
        </p:txBody>
      </p:sp>
      <p:sp>
        <p:nvSpPr>
          <p:cNvPr id="14" name="Google Shape;14;p3"/>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a:spcBef>
                <a:spcPts val="0"/>
              </a:spcBef>
              <a:spcAft>
                <a:spcPts val="0"/>
              </a:spcAft>
              <a:buNone/>
              <a:defRPr b="1" sz="1900">
                <a:latin typeface="Proxima Nova"/>
                <a:ea typeface="Proxima Nova"/>
                <a:cs typeface="Proxima Nova"/>
                <a:sym typeface="Proxima Nova"/>
              </a:defRPr>
            </a:lvl1pPr>
            <a:lvl2pPr lvl="1">
              <a:spcBef>
                <a:spcPts val="0"/>
              </a:spcBef>
              <a:spcAft>
                <a:spcPts val="0"/>
              </a:spcAft>
              <a:buNone/>
              <a:defRPr sz="500"/>
            </a:lvl2pPr>
            <a:lvl3pPr lvl="2">
              <a:spcBef>
                <a:spcPts val="0"/>
              </a:spcBef>
              <a:spcAft>
                <a:spcPts val="0"/>
              </a:spcAft>
              <a:buNone/>
              <a:defRPr sz="500"/>
            </a:lvl3pPr>
            <a:lvl4pPr lvl="3">
              <a:spcBef>
                <a:spcPts val="0"/>
              </a:spcBef>
              <a:spcAft>
                <a:spcPts val="0"/>
              </a:spcAft>
              <a:buNone/>
              <a:defRPr sz="500"/>
            </a:lvl4pPr>
            <a:lvl5pPr lvl="4">
              <a:spcBef>
                <a:spcPts val="0"/>
              </a:spcBef>
              <a:spcAft>
                <a:spcPts val="0"/>
              </a:spcAft>
              <a:buNone/>
              <a:defRPr sz="500"/>
            </a:lvl5pPr>
            <a:lvl6pPr lvl="5">
              <a:spcBef>
                <a:spcPts val="0"/>
              </a:spcBef>
              <a:spcAft>
                <a:spcPts val="0"/>
              </a:spcAft>
              <a:buNone/>
              <a:defRPr sz="500"/>
            </a:lvl6pPr>
            <a:lvl7pPr lvl="6">
              <a:spcBef>
                <a:spcPts val="0"/>
              </a:spcBef>
              <a:spcAft>
                <a:spcPts val="0"/>
              </a:spcAft>
              <a:buNone/>
              <a:defRPr sz="500"/>
            </a:lvl7pPr>
            <a:lvl8pPr lvl="7">
              <a:spcBef>
                <a:spcPts val="0"/>
              </a:spcBef>
              <a:spcAft>
                <a:spcPts val="0"/>
              </a:spcAft>
              <a:buNone/>
              <a:defRPr sz="500"/>
            </a:lvl8pPr>
            <a:lvl9pPr lvl="8">
              <a:spcBef>
                <a:spcPts val="0"/>
              </a:spcBef>
              <a:spcAft>
                <a:spcPts val="0"/>
              </a:spcAft>
              <a:buNone/>
              <a:defRPr sz="500"/>
            </a:lvl9pPr>
          </a:lstStyle>
          <a:p/>
        </p:txBody>
      </p:sp>
      <p:sp>
        <p:nvSpPr>
          <p:cNvPr id="15" name="Google Shape;15;p3"/>
          <p:cNvSpPr txBox="1"/>
          <p:nvPr>
            <p:ph idx="2" type="body"/>
          </p:nvPr>
        </p:nvSpPr>
        <p:spPr>
          <a:xfrm>
            <a:off x="405666" y="1208325"/>
            <a:ext cx="6055800" cy="2738700"/>
          </a:xfrm>
          <a:prstGeom prst="rect">
            <a:avLst/>
          </a:prstGeom>
          <a:noFill/>
          <a:ln>
            <a:noFill/>
          </a:ln>
        </p:spPr>
        <p:txBody>
          <a:bodyPr anchorCtr="0" anchor="t" bIns="34275" lIns="34275" spcFirstLastPara="1" rIns="34275" wrap="square" tIns="34275">
            <a:noAutofit/>
          </a:bodyPr>
          <a:lstStyle>
            <a:lvl1pPr indent="-279400" lvl="0" marL="4572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pic>
        <p:nvPicPr>
          <p:cNvPr descr="Image" id="16" name="Google Shape;16;p3"/>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Body Copy">
  <p:cSld name="12_Cover">
    <p:bg>
      <p:bgPr>
        <a:solidFill>
          <a:schemeClr val="lt1"/>
        </a:solidFill>
      </p:bgPr>
    </p:bg>
    <p:spTree>
      <p:nvGrpSpPr>
        <p:cNvPr id="17" name="Shape 17"/>
        <p:cNvGrpSpPr/>
        <p:nvPr/>
      </p:nvGrpSpPr>
      <p:grpSpPr>
        <a:xfrm>
          <a:off x="0" y="0"/>
          <a:ext cx="0" cy="0"/>
          <a:chOff x="0" y="0"/>
          <a:chExt cx="0" cy="0"/>
        </a:xfrm>
      </p:grpSpPr>
      <p:sp>
        <p:nvSpPr>
          <p:cNvPr id="18" name="Google Shape;18;p4"/>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
        <p:nvSpPr>
          <p:cNvPr id="19" name="Google Shape;19;p4"/>
          <p:cNvSpPr txBox="1"/>
          <p:nvPr>
            <p:ph idx="1"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0" name="Google Shape;20;p4"/>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1" name="Google Shape;21;p4"/>
          <p:cNvSpPr txBox="1"/>
          <p:nvPr>
            <p:ph idx="2" type="body"/>
          </p:nvPr>
        </p:nvSpPr>
        <p:spPr>
          <a:xfrm>
            <a:off x="405666" y="1208325"/>
            <a:ext cx="34272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sp>
        <p:nvSpPr>
          <p:cNvPr id="22" name="Google Shape;22;p4"/>
          <p:cNvSpPr txBox="1"/>
          <p:nvPr>
            <p:ph idx="3" type="body"/>
          </p:nvPr>
        </p:nvSpPr>
        <p:spPr>
          <a:xfrm>
            <a:off x="4535007" y="1208325"/>
            <a:ext cx="36528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pic>
        <p:nvPicPr>
          <p:cNvPr descr="Image" id="23" name="Google Shape;23;p4"/>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Image + Body Copy">
  <p:cSld name="16_Cover">
    <p:bg>
      <p:bgPr>
        <a:solidFill>
          <a:schemeClr val="lt1"/>
        </a:solidFill>
      </p:bgPr>
    </p:bg>
    <p:spTree>
      <p:nvGrpSpPr>
        <p:cNvPr id="24" name="Shape 24"/>
        <p:cNvGrpSpPr/>
        <p:nvPr/>
      </p:nvGrpSpPr>
      <p:grpSpPr>
        <a:xfrm>
          <a:off x="0" y="0"/>
          <a:ext cx="0" cy="0"/>
          <a:chOff x="0" y="0"/>
          <a:chExt cx="0" cy="0"/>
        </a:xfrm>
      </p:grpSpPr>
      <p:sp>
        <p:nvSpPr>
          <p:cNvPr id="25" name="Google Shape;25;p5"/>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
        <p:nvSpPr>
          <p:cNvPr id="26" name="Google Shape;26;p5"/>
          <p:cNvSpPr txBox="1"/>
          <p:nvPr>
            <p:ph idx="1"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7" name="Google Shape;27;p5"/>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8" name="Google Shape;28;p5"/>
          <p:cNvSpPr txBox="1"/>
          <p:nvPr>
            <p:ph idx="2" type="body"/>
          </p:nvPr>
        </p:nvSpPr>
        <p:spPr>
          <a:xfrm>
            <a:off x="4535009" y="1208323"/>
            <a:ext cx="41052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pic>
        <p:nvPicPr>
          <p:cNvPr descr="Image" id="29" name="Google Shape;29;p5"/>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30" name="Google Shape;30;p5"/>
          <p:cNvSpPr/>
          <p:nvPr/>
        </p:nvSpPr>
        <p:spPr>
          <a:xfrm>
            <a:off x="441340" y="1264995"/>
            <a:ext cx="3563400" cy="31932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Image + Body Copy">
  <p:cSld name="17_Cover">
    <p:bg>
      <p:bgPr>
        <a:solidFill>
          <a:schemeClr val="lt1"/>
        </a:solidFill>
      </p:bgPr>
    </p:bg>
    <p:spTree>
      <p:nvGrpSpPr>
        <p:cNvPr id="31" name="Shape 31"/>
        <p:cNvGrpSpPr/>
        <p:nvPr/>
      </p:nvGrpSpPr>
      <p:grpSpPr>
        <a:xfrm>
          <a:off x="0" y="0"/>
          <a:ext cx="0" cy="0"/>
          <a:chOff x="0" y="0"/>
          <a:chExt cx="0" cy="0"/>
        </a:xfrm>
      </p:grpSpPr>
      <p:sp>
        <p:nvSpPr>
          <p:cNvPr id="32" name="Google Shape;32;p6"/>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
        <p:nvSpPr>
          <p:cNvPr id="33" name="Google Shape;33;p6"/>
          <p:cNvSpPr txBox="1"/>
          <p:nvPr>
            <p:ph idx="1" type="subTitle"/>
          </p:nvPr>
        </p:nvSpPr>
        <p:spPr>
          <a:xfrm>
            <a:off x="405666" y="376603"/>
            <a:ext cx="678900" cy="3216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800">
                <a:latin typeface="Proxima Nova"/>
                <a:ea typeface="Proxima Nova"/>
                <a:cs typeface="Proxima Nova"/>
                <a:sym typeface="Proxima Nova"/>
              </a:defRPr>
            </a:lvl1pPr>
            <a:lvl2pPr lvl="1" rtl="0">
              <a:spcBef>
                <a:spcPts val="0"/>
              </a:spcBef>
              <a:spcAft>
                <a:spcPts val="0"/>
              </a:spcAft>
              <a:buNone/>
              <a:defRPr sz="500">
                <a:latin typeface="Proxima Nova Semibold"/>
                <a:ea typeface="Proxima Nova Semibold"/>
                <a:cs typeface="Proxima Nova Semibold"/>
                <a:sym typeface="Proxima Nova Semibold"/>
              </a:defRPr>
            </a:lvl2pPr>
            <a:lvl3pPr lvl="2" rtl="0">
              <a:spcBef>
                <a:spcPts val="0"/>
              </a:spcBef>
              <a:spcAft>
                <a:spcPts val="0"/>
              </a:spcAft>
              <a:buNone/>
              <a:defRPr sz="500">
                <a:latin typeface="Proxima Nova Semibold"/>
                <a:ea typeface="Proxima Nova Semibold"/>
                <a:cs typeface="Proxima Nova Semibold"/>
                <a:sym typeface="Proxima Nova Semibold"/>
              </a:defRPr>
            </a:lvl3pPr>
            <a:lvl4pPr lvl="3" rtl="0">
              <a:spcBef>
                <a:spcPts val="0"/>
              </a:spcBef>
              <a:spcAft>
                <a:spcPts val="0"/>
              </a:spcAft>
              <a:buNone/>
              <a:defRPr sz="500">
                <a:latin typeface="Proxima Nova Semibold"/>
                <a:ea typeface="Proxima Nova Semibold"/>
                <a:cs typeface="Proxima Nova Semibold"/>
                <a:sym typeface="Proxima Nova Semibold"/>
              </a:defRPr>
            </a:lvl4pPr>
            <a:lvl5pPr lvl="4" rtl="0">
              <a:spcBef>
                <a:spcPts val="0"/>
              </a:spcBef>
              <a:spcAft>
                <a:spcPts val="0"/>
              </a:spcAft>
              <a:buNone/>
              <a:defRPr sz="500">
                <a:latin typeface="Proxima Nova Semibold"/>
                <a:ea typeface="Proxima Nova Semibold"/>
                <a:cs typeface="Proxima Nova Semibold"/>
                <a:sym typeface="Proxima Nova Semibold"/>
              </a:defRPr>
            </a:lvl5pPr>
            <a:lvl6pPr lvl="5" rtl="0">
              <a:spcBef>
                <a:spcPts val="0"/>
              </a:spcBef>
              <a:spcAft>
                <a:spcPts val="0"/>
              </a:spcAft>
              <a:buNone/>
              <a:defRPr sz="500">
                <a:latin typeface="Proxima Nova Semibold"/>
                <a:ea typeface="Proxima Nova Semibold"/>
                <a:cs typeface="Proxima Nova Semibold"/>
                <a:sym typeface="Proxima Nova Semibold"/>
              </a:defRPr>
            </a:lvl6pPr>
            <a:lvl7pPr lvl="6" rtl="0">
              <a:spcBef>
                <a:spcPts val="0"/>
              </a:spcBef>
              <a:spcAft>
                <a:spcPts val="0"/>
              </a:spcAft>
              <a:buNone/>
              <a:defRPr sz="500">
                <a:latin typeface="Proxima Nova Semibold"/>
                <a:ea typeface="Proxima Nova Semibold"/>
                <a:cs typeface="Proxima Nova Semibold"/>
                <a:sym typeface="Proxima Nova Semibold"/>
              </a:defRPr>
            </a:lvl7pPr>
            <a:lvl8pPr lvl="7" rtl="0">
              <a:spcBef>
                <a:spcPts val="0"/>
              </a:spcBef>
              <a:spcAft>
                <a:spcPts val="0"/>
              </a:spcAft>
              <a:buNone/>
              <a:defRPr sz="500">
                <a:latin typeface="Proxima Nova Semibold"/>
                <a:ea typeface="Proxima Nova Semibold"/>
                <a:cs typeface="Proxima Nova Semibold"/>
                <a:sym typeface="Proxima Nova Semibold"/>
              </a:defRPr>
            </a:lvl8pPr>
            <a:lvl9pPr lvl="8" rtl="0">
              <a:spcBef>
                <a:spcPts val="0"/>
              </a:spcBef>
              <a:spcAft>
                <a:spcPts val="0"/>
              </a:spcAft>
              <a:buNone/>
              <a:defRPr sz="500">
                <a:latin typeface="Proxima Nova Semibold"/>
                <a:ea typeface="Proxima Nova Semibold"/>
                <a:cs typeface="Proxima Nova Semibold"/>
                <a:sym typeface="Proxima Nova Semibold"/>
              </a:defRPr>
            </a:lvl9pPr>
          </a:lstStyle>
          <a:p/>
        </p:txBody>
      </p:sp>
      <p:sp>
        <p:nvSpPr>
          <p:cNvPr id="34" name="Google Shape;34;p6"/>
          <p:cNvSpPr txBox="1"/>
          <p:nvPr>
            <p:ph idx="2" type="subTitle"/>
          </p:nvPr>
        </p:nvSpPr>
        <p:spPr>
          <a:xfrm>
            <a:off x="973068" y="376603"/>
            <a:ext cx="968400" cy="1938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atin typeface="Proxima Nova Semibold"/>
                <a:ea typeface="Proxima Nova Semibold"/>
                <a:cs typeface="Proxima Nova Semibold"/>
                <a:sym typeface="Proxima Nova Semibold"/>
              </a:defRPr>
            </a:lvl2pPr>
            <a:lvl3pPr lvl="2" rtl="0">
              <a:spcBef>
                <a:spcPts val="0"/>
              </a:spcBef>
              <a:spcAft>
                <a:spcPts val="0"/>
              </a:spcAft>
              <a:buNone/>
              <a:defRPr sz="500">
                <a:latin typeface="Proxima Nova Semibold"/>
                <a:ea typeface="Proxima Nova Semibold"/>
                <a:cs typeface="Proxima Nova Semibold"/>
                <a:sym typeface="Proxima Nova Semibold"/>
              </a:defRPr>
            </a:lvl3pPr>
            <a:lvl4pPr lvl="3" rtl="0">
              <a:spcBef>
                <a:spcPts val="0"/>
              </a:spcBef>
              <a:spcAft>
                <a:spcPts val="0"/>
              </a:spcAft>
              <a:buNone/>
              <a:defRPr sz="500">
                <a:latin typeface="Proxima Nova Semibold"/>
                <a:ea typeface="Proxima Nova Semibold"/>
                <a:cs typeface="Proxima Nova Semibold"/>
                <a:sym typeface="Proxima Nova Semibold"/>
              </a:defRPr>
            </a:lvl4pPr>
            <a:lvl5pPr lvl="4" rtl="0">
              <a:spcBef>
                <a:spcPts val="0"/>
              </a:spcBef>
              <a:spcAft>
                <a:spcPts val="0"/>
              </a:spcAft>
              <a:buNone/>
              <a:defRPr sz="500">
                <a:latin typeface="Proxima Nova Semibold"/>
                <a:ea typeface="Proxima Nova Semibold"/>
                <a:cs typeface="Proxima Nova Semibold"/>
                <a:sym typeface="Proxima Nova Semibold"/>
              </a:defRPr>
            </a:lvl5pPr>
            <a:lvl6pPr lvl="5" rtl="0">
              <a:spcBef>
                <a:spcPts val="0"/>
              </a:spcBef>
              <a:spcAft>
                <a:spcPts val="0"/>
              </a:spcAft>
              <a:buNone/>
              <a:defRPr sz="500">
                <a:latin typeface="Proxima Nova Semibold"/>
                <a:ea typeface="Proxima Nova Semibold"/>
                <a:cs typeface="Proxima Nova Semibold"/>
                <a:sym typeface="Proxima Nova Semibold"/>
              </a:defRPr>
            </a:lvl6pPr>
            <a:lvl7pPr lvl="6" rtl="0">
              <a:spcBef>
                <a:spcPts val="0"/>
              </a:spcBef>
              <a:spcAft>
                <a:spcPts val="0"/>
              </a:spcAft>
              <a:buNone/>
              <a:defRPr sz="500">
                <a:latin typeface="Proxima Nova Semibold"/>
                <a:ea typeface="Proxima Nova Semibold"/>
                <a:cs typeface="Proxima Nova Semibold"/>
                <a:sym typeface="Proxima Nova Semibold"/>
              </a:defRPr>
            </a:lvl7pPr>
            <a:lvl8pPr lvl="7" rtl="0">
              <a:spcBef>
                <a:spcPts val="0"/>
              </a:spcBef>
              <a:spcAft>
                <a:spcPts val="0"/>
              </a:spcAft>
              <a:buNone/>
              <a:defRPr sz="500">
                <a:latin typeface="Proxima Nova Semibold"/>
                <a:ea typeface="Proxima Nova Semibold"/>
                <a:cs typeface="Proxima Nova Semibold"/>
                <a:sym typeface="Proxima Nova Semibold"/>
              </a:defRPr>
            </a:lvl8pPr>
            <a:lvl9pPr lvl="8" rtl="0">
              <a:spcBef>
                <a:spcPts val="0"/>
              </a:spcBef>
              <a:spcAft>
                <a:spcPts val="0"/>
              </a:spcAft>
              <a:buNone/>
              <a:defRPr sz="500">
                <a:latin typeface="Proxima Nova Semibold"/>
                <a:ea typeface="Proxima Nova Semibold"/>
                <a:cs typeface="Proxima Nova Semibold"/>
                <a:sym typeface="Proxima Nova Semibold"/>
              </a:defRPr>
            </a:lvl9pPr>
          </a:lstStyle>
          <a:p/>
        </p:txBody>
      </p:sp>
      <p:sp>
        <p:nvSpPr>
          <p:cNvPr id="35" name="Google Shape;35;p6"/>
          <p:cNvSpPr txBox="1"/>
          <p:nvPr>
            <p:ph idx="3" type="body"/>
          </p:nvPr>
        </p:nvSpPr>
        <p:spPr>
          <a:xfrm>
            <a:off x="4535009" y="1208323"/>
            <a:ext cx="41052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pic>
        <p:nvPicPr>
          <p:cNvPr descr="Image" id="36" name="Google Shape;36;p6"/>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37" name="Google Shape;37;p6"/>
          <p:cNvSpPr/>
          <p:nvPr/>
        </p:nvSpPr>
        <p:spPr>
          <a:xfrm>
            <a:off x="441340" y="1264995"/>
            <a:ext cx="3563400" cy="31932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Image + Body Copy">
  <p:cSld name="18_Cover">
    <p:bg>
      <p:bgPr>
        <a:solidFill>
          <a:schemeClr val="lt1"/>
        </a:solidFill>
      </p:bgPr>
    </p:bg>
    <p:spTree>
      <p:nvGrpSpPr>
        <p:cNvPr id="38" name="Shape 38"/>
        <p:cNvGrpSpPr/>
        <p:nvPr/>
      </p:nvGrpSpPr>
      <p:grpSpPr>
        <a:xfrm>
          <a:off x="0" y="0"/>
          <a:ext cx="0" cy="0"/>
          <a:chOff x="0" y="0"/>
          <a:chExt cx="0" cy="0"/>
        </a:xfrm>
      </p:grpSpPr>
      <p:sp>
        <p:nvSpPr>
          <p:cNvPr id="39" name="Google Shape;39;p7"/>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
        <p:nvSpPr>
          <p:cNvPr id="40" name="Google Shape;40;p7"/>
          <p:cNvSpPr txBox="1"/>
          <p:nvPr>
            <p:ph idx="1"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41" name="Google Shape;41;p7"/>
          <p:cNvSpPr txBox="1"/>
          <p:nvPr>
            <p:ph idx="2" type="body"/>
          </p:nvPr>
        </p:nvSpPr>
        <p:spPr>
          <a:xfrm>
            <a:off x="405666" y="1208323"/>
            <a:ext cx="41052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sp>
        <p:nvSpPr>
          <p:cNvPr id="42" name="Google Shape;42;p7"/>
          <p:cNvSpPr/>
          <p:nvPr/>
        </p:nvSpPr>
        <p:spPr>
          <a:xfrm>
            <a:off x="6647400" y="0"/>
            <a:ext cx="2496600" cy="51435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43" name="Google Shape;43;p7"/>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Image + Body Copy">
  <p:cSld name="19_Cover">
    <p:bg>
      <p:bgPr>
        <a:solidFill>
          <a:schemeClr val="lt1"/>
        </a:solidFill>
      </p:bgPr>
    </p:bg>
    <p:spTree>
      <p:nvGrpSpPr>
        <p:cNvPr id="44" name="Shape 44"/>
        <p:cNvGrpSpPr/>
        <p:nvPr/>
      </p:nvGrpSpPr>
      <p:grpSpPr>
        <a:xfrm>
          <a:off x="0" y="0"/>
          <a:ext cx="0" cy="0"/>
          <a:chOff x="0" y="0"/>
          <a:chExt cx="0" cy="0"/>
        </a:xfrm>
      </p:grpSpPr>
      <p:sp>
        <p:nvSpPr>
          <p:cNvPr id="45" name="Google Shape;45;p8"/>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
        <p:nvSpPr>
          <p:cNvPr id="46" name="Google Shape;46;p8"/>
          <p:cNvSpPr txBox="1"/>
          <p:nvPr>
            <p:ph idx="1" type="subTitle"/>
          </p:nvPr>
        </p:nvSpPr>
        <p:spPr>
          <a:xfrm>
            <a:off x="405666" y="376603"/>
            <a:ext cx="678900" cy="3216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800">
                <a:latin typeface="Proxima Nova"/>
                <a:ea typeface="Proxima Nova"/>
                <a:cs typeface="Proxima Nova"/>
                <a:sym typeface="Proxima Nova"/>
              </a:defRPr>
            </a:lvl1pPr>
            <a:lvl2pPr lvl="1" rtl="0">
              <a:spcBef>
                <a:spcPts val="0"/>
              </a:spcBef>
              <a:spcAft>
                <a:spcPts val="0"/>
              </a:spcAft>
              <a:buNone/>
              <a:defRPr sz="500">
                <a:latin typeface="Proxima Nova Semibold"/>
                <a:ea typeface="Proxima Nova Semibold"/>
                <a:cs typeface="Proxima Nova Semibold"/>
                <a:sym typeface="Proxima Nova Semibold"/>
              </a:defRPr>
            </a:lvl2pPr>
            <a:lvl3pPr lvl="2" rtl="0">
              <a:spcBef>
                <a:spcPts val="0"/>
              </a:spcBef>
              <a:spcAft>
                <a:spcPts val="0"/>
              </a:spcAft>
              <a:buNone/>
              <a:defRPr sz="500">
                <a:latin typeface="Proxima Nova Semibold"/>
                <a:ea typeface="Proxima Nova Semibold"/>
                <a:cs typeface="Proxima Nova Semibold"/>
                <a:sym typeface="Proxima Nova Semibold"/>
              </a:defRPr>
            </a:lvl3pPr>
            <a:lvl4pPr lvl="3" rtl="0">
              <a:spcBef>
                <a:spcPts val="0"/>
              </a:spcBef>
              <a:spcAft>
                <a:spcPts val="0"/>
              </a:spcAft>
              <a:buNone/>
              <a:defRPr sz="500">
                <a:latin typeface="Proxima Nova Semibold"/>
                <a:ea typeface="Proxima Nova Semibold"/>
                <a:cs typeface="Proxima Nova Semibold"/>
                <a:sym typeface="Proxima Nova Semibold"/>
              </a:defRPr>
            </a:lvl4pPr>
            <a:lvl5pPr lvl="4" rtl="0">
              <a:spcBef>
                <a:spcPts val="0"/>
              </a:spcBef>
              <a:spcAft>
                <a:spcPts val="0"/>
              </a:spcAft>
              <a:buNone/>
              <a:defRPr sz="500">
                <a:latin typeface="Proxima Nova Semibold"/>
                <a:ea typeface="Proxima Nova Semibold"/>
                <a:cs typeface="Proxima Nova Semibold"/>
                <a:sym typeface="Proxima Nova Semibold"/>
              </a:defRPr>
            </a:lvl5pPr>
            <a:lvl6pPr lvl="5" rtl="0">
              <a:spcBef>
                <a:spcPts val="0"/>
              </a:spcBef>
              <a:spcAft>
                <a:spcPts val="0"/>
              </a:spcAft>
              <a:buNone/>
              <a:defRPr sz="500">
                <a:latin typeface="Proxima Nova Semibold"/>
                <a:ea typeface="Proxima Nova Semibold"/>
                <a:cs typeface="Proxima Nova Semibold"/>
                <a:sym typeface="Proxima Nova Semibold"/>
              </a:defRPr>
            </a:lvl6pPr>
            <a:lvl7pPr lvl="6" rtl="0">
              <a:spcBef>
                <a:spcPts val="0"/>
              </a:spcBef>
              <a:spcAft>
                <a:spcPts val="0"/>
              </a:spcAft>
              <a:buNone/>
              <a:defRPr sz="500">
                <a:latin typeface="Proxima Nova Semibold"/>
                <a:ea typeface="Proxima Nova Semibold"/>
                <a:cs typeface="Proxima Nova Semibold"/>
                <a:sym typeface="Proxima Nova Semibold"/>
              </a:defRPr>
            </a:lvl7pPr>
            <a:lvl8pPr lvl="7" rtl="0">
              <a:spcBef>
                <a:spcPts val="0"/>
              </a:spcBef>
              <a:spcAft>
                <a:spcPts val="0"/>
              </a:spcAft>
              <a:buNone/>
              <a:defRPr sz="500">
                <a:latin typeface="Proxima Nova Semibold"/>
                <a:ea typeface="Proxima Nova Semibold"/>
                <a:cs typeface="Proxima Nova Semibold"/>
                <a:sym typeface="Proxima Nova Semibold"/>
              </a:defRPr>
            </a:lvl8pPr>
            <a:lvl9pPr lvl="8" rtl="0">
              <a:spcBef>
                <a:spcPts val="0"/>
              </a:spcBef>
              <a:spcAft>
                <a:spcPts val="0"/>
              </a:spcAft>
              <a:buNone/>
              <a:defRPr sz="500">
                <a:latin typeface="Proxima Nova Semibold"/>
                <a:ea typeface="Proxima Nova Semibold"/>
                <a:cs typeface="Proxima Nova Semibold"/>
                <a:sym typeface="Proxima Nova Semibold"/>
              </a:defRPr>
            </a:lvl9pPr>
          </a:lstStyle>
          <a:p/>
        </p:txBody>
      </p:sp>
      <p:sp>
        <p:nvSpPr>
          <p:cNvPr id="47" name="Google Shape;47;p8"/>
          <p:cNvSpPr txBox="1"/>
          <p:nvPr>
            <p:ph idx="2" type="subTitle"/>
          </p:nvPr>
        </p:nvSpPr>
        <p:spPr>
          <a:xfrm>
            <a:off x="973068" y="376603"/>
            <a:ext cx="968400" cy="1938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atin typeface="Proxima Nova Semibold"/>
                <a:ea typeface="Proxima Nova Semibold"/>
                <a:cs typeface="Proxima Nova Semibold"/>
                <a:sym typeface="Proxima Nova Semibold"/>
              </a:defRPr>
            </a:lvl2pPr>
            <a:lvl3pPr lvl="2" rtl="0">
              <a:spcBef>
                <a:spcPts val="0"/>
              </a:spcBef>
              <a:spcAft>
                <a:spcPts val="0"/>
              </a:spcAft>
              <a:buNone/>
              <a:defRPr sz="500">
                <a:latin typeface="Proxima Nova Semibold"/>
                <a:ea typeface="Proxima Nova Semibold"/>
                <a:cs typeface="Proxima Nova Semibold"/>
                <a:sym typeface="Proxima Nova Semibold"/>
              </a:defRPr>
            </a:lvl3pPr>
            <a:lvl4pPr lvl="3" rtl="0">
              <a:spcBef>
                <a:spcPts val="0"/>
              </a:spcBef>
              <a:spcAft>
                <a:spcPts val="0"/>
              </a:spcAft>
              <a:buNone/>
              <a:defRPr sz="500">
                <a:latin typeface="Proxima Nova Semibold"/>
                <a:ea typeface="Proxima Nova Semibold"/>
                <a:cs typeface="Proxima Nova Semibold"/>
                <a:sym typeface="Proxima Nova Semibold"/>
              </a:defRPr>
            </a:lvl4pPr>
            <a:lvl5pPr lvl="4" rtl="0">
              <a:spcBef>
                <a:spcPts val="0"/>
              </a:spcBef>
              <a:spcAft>
                <a:spcPts val="0"/>
              </a:spcAft>
              <a:buNone/>
              <a:defRPr sz="500">
                <a:latin typeface="Proxima Nova Semibold"/>
                <a:ea typeface="Proxima Nova Semibold"/>
                <a:cs typeface="Proxima Nova Semibold"/>
                <a:sym typeface="Proxima Nova Semibold"/>
              </a:defRPr>
            </a:lvl5pPr>
            <a:lvl6pPr lvl="5" rtl="0">
              <a:spcBef>
                <a:spcPts val="0"/>
              </a:spcBef>
              <a:spcAft>
                <a:spcPts val="0"/>
              </a:spcAft>
              <a:buNone/>
              <a:defRPr sz="500">
                <a:latin typeface="Proxima Nova Semibold"/>
                <a:ea typeface="Proxima Nova Semibold"/>
                <a:cs typeface="Proxima Nova Semibold"/>
                <a:sym typeface="Proxima Nova Semibold"/>
              </a:defRPr>
            </a:lvl6pPr>
            <a:lvl7pPr lvl="6" rtl="0">
              <a:spcBef>
                <a:spcPts val="0"/>
              </a:spcBef>
              <a:spcAft>
                <a:spcPts val="0"/>
              </a:spcAft>
              <a:buNone/>
              <a:defRPr sz="500">
                <a:latin typeface="Proxima Nova Semibold"/>
                <a:ea typeface="Proxima Nova Semibold"/>
                <a:cs typeface="Proxima Nova Semibold"/>
                <a:sym typeface="Proxima Nova Semibold"/>
              </a:defRPr>
            </a:lvl7pPr>
            <a:lvl8pPr lvl="7" rtl="0">
              <a:spcBef>
                <a:spcPts val="0"/>
              </a:spcBef>
              <a:spcAft>
                <a:spcPts val="0"/>
              </a:spcAft>
              <a:buNone/>
              <a:defRPr sz="500">
                <a:latin typeface="Proxima Nova Semibold"/>
                <a:ea typeface="Proxima Nova Semibold"/>
                <a:cs typeface="Proxima Nova Semibold"/>
                <a:sym typeface="Proxima Nova Semibold"/>
              </a:defRPr>
            </a:lvl8pPr>
            <a:lvl9pPr lvl="8" rtl="0">
              <a:spcBef>
                <a:spcPts val="0"/>
              </a:spcBef>
              <a:spcAft>
                <a:spcPts val="0"/>
              </a:spcAft>
              <a:buNone/>
              <a:defRPr sz="500">
                <a:latin typeface="Proxima Nova Semibold"/>
                <a:ea typeface="Proxima Nova Semibold"/>
                <a:cs typeface="Proxima Nova Semibold"/>
                <a:sym typeface="Proxima Nova Semibold"/>
              </a:defRPr>
            </a:lvl9pPr>
          </a:lstStyle>
          <a:p/>
        </p:txBody>
      </p:sp>
      <p:sp>
        <p:nvSpPr>
          <p:cNvPr id="48" name="Google Shape;48;p8"/>
          <p:cNvSpPr txBox="1"/>
          <p:nvPr>
            <p:ph idx="3" type="body"/>
          </p:nvPr>
        </p:nvSpPr>
        <p:spPr>
          <a:xfrm>
            <a:off x="405666" y="1208323"/>
            <a:ext cx="41052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sp>
        <p:nvSpPr>
          <p:cNvPr id="49" name="Google Shape;49;p8"/>
          <p:cNvSpPr/>
          <p:nvPr/>
        </p:nvSpPr>
        <p:spPr>
          <a:xfrm>
            <a:off x="6647400" y="0"/>
            <a:ext cx="2496600" cy="51435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Image">
  <p:cSld name="20_Cover">
    <p:bg>
      <p:bgPr>
        <a:solidFill>
          <a:schemeClr val="lt1"/>
        </a:solidFill>
      </p:bgPr>
    </p:bg>
    <p:spTree>
      <p:nvGrpSpPr>
        <p:cNvPr id="50" name="Shape 50"/>
        <p:cNvGrpSpPr/>
        <p:nvPr/>
      </p:nvGrpSpPr>
      <p:grpSpPr>
        <a:xfrm>
          <a:off x="0" y="0"/>
          <a:ext cx="0" cy="0"/>
          <a:chOff x="0" y="0"/>
          <a:chExt cx="0" cy="0"/>
        </a:xfrm>
      </p:grpSpPr>
      <p:sp>
        <p:nvSpPr>
          <p:cNvPr id="51" name="Google Shape;51;p9"/>
          <p:cNvSpPr txBox="1"/>
          <p:nvPr>
            <p:ph idx="1"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52" name="Google Shape;52;p9"/>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53" name="Google Shape;53;p9"/>
          <p:cNvSpPr/>
          <p:nvPr/>
        </p:nvSpPr>
        <p:spPr>
          <a:xfrm>
            <a:off x="0" y="1270678"/>
            <a:ext cx="4217100" cy="31932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54" name="Google Shape;54;p9"/>
          <p:cNvSpPr/>
          <p:nvPr/>
        </p:nvSpPr>
        <p:spPr>
          <a:xfrm>
            <a:off x="4304953" y="1270637"/>
            <a:ext cx="2375700" cy="15555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55" name="Google Shape;55;p9"/>
          <p:cNvSpPr/>
          <p:nvPr/>
        </p:nvSpPr>
        <p:spPr>
          <a:xfrm>
            <a:off x="6768394" y="1270637"/>
            <a:ext cx="2375700" cy="15555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56" name="Google Shape;56;p9"/>
          <p:cNvSpPr/>
          <p:nvPr/>
        </p:nvSpPr>
        <p:spPr>
          <a:xfrm>
            <a:off x="4304953" y="2908314"/>
            <a:ext cx="2375700" cy="15555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57" name="Google Shape;57;p9"/>
          <p:cNvSpPr/>
          <p:nvPr/>
        </p:nvSpPr>
        <p:spPr>
          <a:xfrm>
            <a:off x="6768394" y="2908314"/>
            <a:ext cx="2375700" cy="15555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pic>
        <p:nvPicPr>
          <p:cNvPr descr="Image" id="58" name="Google Shape;58;p9"/>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59" name="Google Shape;59;p9"/>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Bullet Points">
  <p:cSld name="21_Cover">
    <p:bg>
      <p:bgPr>
        <a:solidFill>
          <a:schemeClr val="lt1"/>
        </a:solidFill>
      </p:bgPr>
    </p:bg>
    <p:spTree>
      <p:nvGrpSpPr>
        <p:cNvPr id="60" name="Shape 60"/>
        <p:cNvGrpSpPr/>
        <p:nvPr/>
      </p:nvGrpSpPr>
      <p:grpSpPr>
        <a:xfrm>
          <a:off x="0" y="0"/>
          <a:ext cx="0" cy="0"/>
          <a:chOff x="0" y="0"/>
          <a:chExt cx="0" cy="0"/>
        </a:xfrm>
      </p:grpSpPr>
      <p:sp>
        <p:nvSpPr>
          <p:cNvPr id="61" name="Google Shape;61;p10"/>
          <p:cNvSpPr txBox="1"/>
          <p:nvPr>
            <p:ph idx="1" type="body"/>
          </p:nvPr>
        </p:nvSpPr>
        <p:spPr>
          <a:xfrm>
            <a:off x="416019" y="1221722"/>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2" name="Google Shape;62;p10"/>
          <p:cNvSpPr txBox="1"/>
          <p:nvPr>
            <p:ph idx="2" type="body"/>
          </p:nvPr>
        </p:nvSpPr>
        <p:spPr>
          <a:xfrm>
            <a:off x="416019" y="1563740"/>
            <a:ext cx="2596200" cy="1161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 name="Google Shape;63;p10"/>
          <p:cNvSpPr txBox="1"/>
          <p:nvPr>
            <p:ph idx="3" type="body"/>
          </p:nvPr>
        </p:nvSpPr>
        <p:spPr>
          <a:xfrm>
            <a:off x="416019" y="1905757"/>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4" name="Google Shape;64;p10"/>
          <p:cNvSpPr txBox="1"/>
          <p:nvPr>
            <p:ph idx="4" type="body"/>
          </p:nvPr>
        </p:nvSpPr>
        <p:spPr>
          <a:xfrm>
            <a:off x="416019" y="2247775"/>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5" name="Google Shape;65;p10"/>
          <p:cNvSpPr txBox="1"/>
          <p:nvPr>
            <p:ph idx="5" type="body"/>
          </p:nvPr>
        </p:nvSpPr>
        <p:spPr>
          <a:xfrm>
            <a:off x="416019" y="2589793"/>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6" name="Google Shape;66;p10"/>
          <p:cNvSpPr txBox="1"/>
          <p:nvPr>
            <p:ph idx="6" type="body"/>
          </p:nvPr>
        </p:nvSpPr>
        <p:spPr>
          <a:xfrm>
            <a:off x="416019" y="2931810"/>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7" name="Google Shape;67;p10"/>
          <p:cNvSpPr txBox="1"/>
          <p:nvPr>
            <p:ph idx="7" type="body"/>
          </p:nvPr>
        </p:nvSpPr>
        <p:spPr>
          <a:xfrm>
            <a:off x="416019" y="3273828"/>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8" name="Google Shape;68;p10"/>
          <p:cNvSpPr txBox="1"/>
          <p:nvPr>
            <p:ph idx="8" type="body"/>
          </p:nvPr>
        </p:nvSpPr>
        <p:spPr>
          <a:xfrm>
            <a:off x="3356865" y="1221722"/>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9" name="Google Shape;69;p10"/>
          <p:cNvSpPr txBox="1"/>
          <p:nvPr>
            <p:ph idx="9" type="body"/>
          </p:nvPr>
        </p:nvSpPr>
        <p:spPr>
          <a:xfrm>
            <a:off x="3356865" y="1563740"/>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70" name="Google Shape;70;p10"/>
          <p:cNvSpPr txBox="1"/>
          <p:nvPr>
            <p:ph idx="13" type="body"/>
          </p:nvPr>
        </p:nvSpPr>
        <p:spPr>
          <a:xfrm>
            <a:off x="3356865" y="1905757"/>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71" name="Google Shape;71;p10"/>
          <p:cNvSpPr txBox="1"/>
          <p:nvPr>
            <p:ph idx="14" type="body"/>
          </p:nvPr>
        </p:nvSpPr>
        <p:spPr>
          <a:xfrm>
            <a:off x="3356865" y="2247775"/>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72" name="Google Shape;72;p10"/>
          <p:cNvSpPr txBox="1"/>
          <p:nvPr>
            <p:ph idx="15" type="body"/>
          </p:nvPr>
        </p:nvSpPr>
        <p:spPr>
          <a:xfrm>
            <a:off x="3356865" y="2589793"/>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73" name="Google Shape;73;p10"/>
          <p:cNvSpPr txBox="1"/>
          <p:nvPr>
            <p:ph idx="16" type="body"/>
          </p:nvPr>
        </p:nvSpPr>
        <p:spPr>
          <a:xfrm>
            <a:off x="3356865" y="2931810"/>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74" name="Google Shape;74;p10"/>
          <p:cNvSpPr txBox="1"/>
          <p:nvPr>
            <p:ph idx="17" type="body"/>
          </p:nvPr>
        </p:nvSpPr>
        <p:spPr>
          <a:xfrm>
            <a:off x="3356865" y="3273828"/>
            <a:ext cx="2596200" cy="1164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75" name="Google Shape;75;p10"/>
          <p:cNvSpPr txBox="1"/>
          <p:nvPr>
            <p:ph idx="18"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76" name="Google Shape;76;p10"/>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77" name="Google Shape;77;p10"/>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78" name="Google Shape;78;p10"/>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13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Cover">
  <p:cSld name="22_Cover">
    <p:bg>
      <p:bgPr>
        <a:solidFill>
          <a:schemeClr val="lt1"/>
        </a:solidFill>
      </p:bgPr>
    </p:bg>
    <p:spTree>
      <p:nvGrpSpPr>
        <p:cNvPr id="79" name="Shape 79"/>
        <p:cNvGrpSpPr/>
        <p:nvPr/>
      </p:nvGrpSpPr>
      <p:grpSpPr>
        <a:xfrm>
          <a:off x="0" y="0"/>
          <a:ext cx="0" cy="0"/>
          <a:chOff x="0" y="0"/>
          <a:chExt cx="0" cy="0"/>
        </a:xfrm>
      </p:grpSpPr>
      <p:sp>
        <p:nvSpPr>
          <p:cNvPr id="80" name="Google Shape;80;p11"/>
          <p:cNvSpPr txBox="1"/>
          <p:nvPr>
            <p:ph idx="1" type="body"/>
          </p:nvPr>
        </p:nvSpPr>
        <p:spPr>
          <a:xfrm>
            <a:off x="410764" y="1225656"/>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81" name="Google Shape;81;p11"/>
          <p:cNvSpPr txBox="1"/>
          <p:nvPr>
            <p:ph idx="2" type="body"/>
          </p:nvPr>
        </p:nvSpPr>
        <p:spPr>
          <a:xfrm>
            <a:off x="582214" y="1378547"/>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82" name="Google Shape;82;p11"/>
          <p:cNvSpPr txBox="1"/>
          <p:nvPr>
            <p:ph idx="3" type="body"/>
          </p:nvPr>
        </p:nvSpPr>
        <p:spPr>
          <a:xfrm>
            <a:off x="410764" y="2163917"/>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83" name="Google Shape;83;p11"/>
          <p:cNvSpPr txBox="1"/>
          <p:nvPr>
            <p:ph idx="4" type="body"/>
          </p:nvPr>
        </p:nvSpPr>
        <p:spPr>
          <a:xfrm>
            <a:off x="582214" y="2316807"/>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84" name="Google Shape;84;p11"/>
          <p:cNvSpPr txBox="1"/>
          <p:nvPr>
            <p:ph idx="5" type="body"/>
          </p:nvPr>
        </p:nvSpPr>
        <p:spPr>
          <a:xfrm>
            <a:off x="410764" y="3104593"/>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85" name="Google Shape;85;p11"/>
          <p:cNvSpPr txBox="1"/>
          <p:nvPr>
            <p:ph idx="6" type="body"/>
          </p:nvPr>
        </p:nvSpPr>
        <p:spPr>
          <a:xfrm>
            <a:off x="582214" y="325748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86" name="Google Shape;86;p11"/>
          <p:cNvSpPr txBox="1"/>
          <p:nvPr>
            <p:ph idx="7" type="body"/>
          </p:nvPr>
        </p:nvSpPr>
        <p:spPr>
          <a:xfrm>
            <a:off x="2762799" y="1225656"/>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87" name="Google Shape;87;p11"/>
          <p:cNvSpPr txBox="1"/>
          <p:nvPr>
            <p:ph idx="8" type="body"/>
          </p:nvPr>
        </p:nvSpPr>
        <p:spPr>
          <a:xfrm>
            <a:off x="2934249" y="1378547"/>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88" name="Google Shape;88;p11"/>
          <p:cNvSpPr txBox="1"/>
          <p:nvPr>
            <p:ph idx="9" type="body"/>
          </p:nvPr>
        </p:nvSpPr>
        <p:spPr>
          <a:xfrm>
            <a:off x="2762799" y="2163917"/>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89" name="Google Shape;89;p11"/>
          <p:cNvSpPr txBox="1"/>
          <p:nvPr>
            <p:ph idx="13" type="body"/>
          </p:nvPr>
        </p:nvSpPr>
        <p:spPr>
          <a:xfrm>
            <a:off x="2934249" y="2316807"/>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90" name="Google Shape;90;p11"/>
          <p:cNvSpPr txBox="1"/>
          <p:nvPr>
            <p:ph idx="14" type="body"/>
          </p:nvPr>
        </p:nvSpPr>
        <p:spPr>
          <a:xfrm>
            <a:off x="2762799" y="3104593"/>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91" name="Google Shape;91;p11"/>
          <p:cNvSpPr txBox="1"/>
          <p:nvPr>
            <p:ph idx="15" type="body"/>
          </p:nvPr>
        </p:nvSpPr>
        <p:spPr>
          <a:xfrm>
            <a:off x="2934249" y="325748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92" name="Google Shape;92;p11"/>
          <p:cNvSpPr txBox="1"/>
          <p:nvPr>
            <p:ph idx="16" type="body"/>
          </p:nvPr>
        </p:nvSpPr>
        <p:spPr>
          <a:xfrm>
            <a:off x="5112060" y="1225656"/>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93" name="Google Shape;93;p11"/>
          <p:cNvSpPr txBox="1"/>
          <p:nvPr>
            <p:ph idx="17" type="body"/>
          </p:nvPr>
        </p:nvSpPr>
        <p:spPr>
          <a:xfrm>
            <a:off x="5283510" y="1378547"/>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94" name="Google Shape;94;p11"/>
          <p:cNvSpPr txBox="1"/>
          <p:nvPr>
            <p:ph idx="18" type="body"/>
          </p:nvPr>
        </p:nvSpPr>
        <p:spPr>
          <a:xfrm>
            <a:off x="5112060" y="2163917"/>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95" name="Google Shape;95;p11"/>
          <p:cNvSpPr txBox="1"/>
          <p:nvPr>
            <p:ph idx="19" type="body"/>
          </p:nvPr>
        </p:nvSpPr>
        <p:spPr>
          <a:xfrm>
            <a:off x="5283510" y="2316807"/>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96" name="Google Shape;96;p11"/>
          <p:cNvSpPr txBox="1"/>
          <p:nvPr>
            <p:ph idx="20" type="body"/>
          </p:nvPr>
        </p:nvSpPr>
        <p:spPr>
          <a:xfrm>
            <a:off x="5112060" y="3104593"/>
            <a:ext cx="2137800" cy="1395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30000"/>
              </a:lnSpc>
              <a:spcBef>
                <a:spcPts val="0"/>
              </a:spcBef>
              <a:spcAft>
                <a:spcPts val="0"/>
              </a:spcAft>
              <a:buClr>
                <a:srgbClr val="000000"/>
              </a:buClr>
              <a:buSzPts val="800"/>
              <a:buFont typeface="Proxima Nova"/>
              <a:buChar char="•"/>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97" name="Google Shape;97;p11"/>
          <p:cNvSpPr txBox="1"/>
          <p:nvPr>
            <p:ph idx="21" type="body"/>
          </p:nvPr>
        </p:nvSpPr>
        <p:spPr>
          <a:xfrm>
            <a:off x="5283510" y="325748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98" name="Google Shape;98;p11"/>
          <p:cNvSpPr txBox="1"/>
          <p:nvPr>
            <p:ph idx="22"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99" name="Google Shape;99;p11"/>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100" name="Google Shape;100;p11"/>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101" name="Google Shape;101;p11"/>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1757">
          <p15:clr>
            <a:srgbClr val="FBAE40"/>
          </p15:clr>
        </p15:guide>
        <p15:guide id="8" pos="323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Bullet Points + Body Copy">
  <p:cSld name="23_Cover">
    <p:bg>
      <p:bgPr>
        <a:solidFill>
          <a:schemeClr val="lt1"/>
        </a:solidFill>
      </p:bgPr>
    </p:bg>
    <p:spTree>
      <p:nvGrpSpPr>
        <p:cNvPr id="102" name="Shape 102"/>
        <p:cNvGrpSpPr/>
        <p:nvPr/>
      </p:nvGrpSpPr>
      <p:grpSpPr>
        <a:xfrm>
          <a:off x="0" y="0"/>
          <a:ext cx="0" cy="0"/>
          <a:chOff x="0" y="0"/>
          <a:chExt cx="0" cy="0"/>
        </a:xfrm>
      </p:grpSpPr>
      <p:sp>
        <p:nvSpPr>
          <p:cNvPr id="103" name="Google Shape;103;p12"/>
          <p:cNvSpPr txBox="1"/>
          <p:nvPr>
            <p:ph idx="1" type="body"/>
          </p:nvPr>
        </p:nvSpPr>
        <p:spPr>
          <a:xfrm>
            <a:off x="978165" y="1219973"/>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04" name="Google Shape;104;p12"/>
          <p:cNvSpPr txBox="1"/>
          <p:nvPr>
            <p:ph idx="2" type="body"/>
          </p:nvPr>
        </p:nvSpPr>
        <p:spPr>
          <a:xfrm>
            <a:off x="971344" y="137286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05" name="Google Shape;105;p12"/>
          <p:cNvSpPr txBox="1"/>
          <p:nvPr>
            <p:ph idx="3" type="body"/>
          </p:nvPr>
        </p:nvSpPr>
        <p:spPr>
          <a:xfrm>
            <a:off x="978165" y="2176214"/>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06" name="Google Shape;106;p12"/>
          <p:cNvSpPr txBox="1"/>
          <p:nvPr>
            <p:ph idx="4" type="body"/>
          </p:nvPr>
        </p:nvSpPr>
        <p:spPr>
          <a:xfrm>
            <a:off x="971344" y="232910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07" name="Google Shape;107;p12"/>
          <p:cNvSpPr txBox="1"/>
          <p:nvPr>
            <p:ph idx="5" type="body"/>
          </p:nvPr>
        </p:nvSpPr>
        <p:spPr>
          <a:xfrm>
            <a:off x="978165" y="3125962"/>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08" name="Google Shape;108;p12"/>
          <p:cNvSpPr txBox="1"/>
          <p:nvPr>
            <p:ph idx="6" type="body"/>
          </p:nvPr>
        </p:nvSpPr>
        <p:spPr>
          <a:xfrm>
            <a:off x="971344" y="3278852"/>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09" name="Google Shape;109;p12"/>
          <p:cNvSpPr txBox="1"/>
          <p:nvPr>
            <p:ph idx="7" type="body"/>
          </p:nvPr>
        </p:nvSpPr>
        <p:spPr>
          <a:xfrm>
            <a:off x="3714462" y="1219973"/>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10" name="Google Shape;110;p12"/>
          <p:cNvSpPr txBox="1"/>
          <p:nvPr>
            <p:ph idx="8" type="body"/>
          </p:nvPr>
        </p:nvSpPr>
        <p:spPr>
          <a:xfrm>
            <a:off x="3707642" y="137286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11" name="Google Shape;111;p12"/>
          <p:cNvSpPr txBox="1"/>
          <p:nvPr>
            <p:ph idx="9" type="body"/>
          </p:nvPr>
        </p:nvSpPr>
        <p:spPr>
          <a:xfrm>
            <a:off x="3714462" y="2176214"/>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12" name="Google Shape;112;p12"/>
          <p:cNvSpPr txBox="1"/>
          <p:nvPr>
            <p:ph idx="13" type="body"/>
          </p:nvPr>
        </p:nvSpPr>
        <p:spPr>
          <a:xfrm>
            <a:off x="3707642" y="232910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13" name="Google Shape;113;p12"/>
          <p:cNvSpPr txBox="1"/>
          <p:nvPr>
            <p:ph idx="14" type="body"/>
          </p:nvPr>
        </p:nvSpPr>
        <p:spPr>
          <a:xfrm>
            <a:off x="3707642" y="3125962"/>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14" name="Google Shape;114;p12"/>
          <p:cNvSpPr txBox="1"/>
          <p:nvPr>
            <p:ph idx="15" type="body"/>
          </p:nvPr>
        </p:nvSpPr>
        <p:spPr>
          <a:xfrm>
            <a:off x="3707642" y="3278852"/>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15" name="Google Shape;115;p12"/>
          <p:cNvSpPr txBox="1"/>
          <p:nvPr>
            <p:ph idx="16" type="body"/>
          </p:nvPr>
        </p:nvSpPr>
        <p:spPr>
          <a:xfrm>
            <a:off x="6437123" y="1219973"/>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16" name="Google Shape;116;p12"/>
          <p:cNvSpPr txBox="1"/>
          <p:nvPr>
            <p:ph idx="17" type="body"/>
          </p:nvPr>
        </p:nvSpPr>
        <p:spPr>
          <a:xfrm>
            <a:off x="6430302" y="137286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17" name="Google Shape;117;p12"/>
          <p:cNvSpPr txBox="1"/>
          <p:nvPr>
            <p:ph idx="18" type="body"/>
          </p:nvPr>
        </p:nvSpPr>
        <p:spPr>
          <a:xfrm>
            <a:off x="6437123" y="2176214"/>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18" name="Google Shape;118;p12"/>
          <p:cNvSpPr txBox="1"/>
          <p:nvPr>
            <p:ph idx="19" type="body"/>
          </p:nvPr>
        </p:nvSpPr>
        <p:spPr>
          <a:xfrm>
            <a:off x="6430302" y="2329104"/>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19" name="Google Shape;119;p12"/>
          <p:cNvSpPr txBox="1"/>
          <p:nvPr>
            <p:ph idx="20" type="body"/>
          </p:nvPr>
        </p:nvSpPr>
        <p:spPr>
          <a:xfrm>
            <a:off x="6430302" y="3125962"/>
            <a:ext cx="2137800" cy="139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20" name="Google Shape;120;p12"/>
          <p:cNvSpPr txBox="1"/>
          <p:nvPr>
            <p:ph idx="21" type="body"/>
          </p:nvPr>
        </p:nvSpPr>
        <p:spPr>
          <a:xfrm>
            <a:off x="6430302" y="3278852"/>
            <a:ext cx="2137800" cy="4641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21" name="Google Shape;121;p12"/>
          <p:cNvSpPr txBox="1"/>
          <p:nvPr>
            <p:ph idx="22"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22" name="Google Shape;122;p12"/>
          <p:cNvSpPr txBox="1"/>
          <p:nvPr>
            <p:ph type="title"/>
          </p:nvPr>
        </p:nvSpPr>
        <p:spPr>
          <a:xfrm>
            <a:off x="405694" y="698259"/>
            <a:ext cx="3692400" cy="398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23" name="Google Shape;123;p12"/>
          <p:cNvSpPr/>
          <p:nvPr/>
        </p:nvSpPr>
        <p:spPr>
          <a:xfrm>
            <a:off x="442635" y="1263369"/>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24" name="Google Shape;124;p12"/>
          <p:cNvSpPr/>
          <p:nvPr/>
        </p:nvSpPr>
        <p:spPr>
          <a:xfrm>
            <a:off x="442588" y="2220741"/>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25" name="Google Shape;125;p12"/>
          <p:cNvSpPr/>
          <p:nvPr/>
        </p:nvSpPr>
        <p:spPr>
          <a:xfrm>
            <a:off x="442588" y="3162366"/>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26" name="Google Shape;126;p12"/>
          <p:cNvSpPr/>
          <p:nvPr/>
        </p:nvSpPr>
        <p:spPr>
          <a:xfrm>
            <a:off x="3175119" y="1263369"/>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27" name="Google Shape;127;p12"/>
          <p:cNvSpPr/>
          <p:nvPr/>
        </p:nvSpPr>
        <p:spPr>
          <a:xfrm>
            <a:off x="3175072" y="2220741"/>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28" name="Google Shape;128;p12"/>
          <p:cNvSpPr/>
          <p:nvPr/>
        </p:nvSpPr>
        <p:spPr>
          <a:xfrm>
            <a:off x="3175072" y="3162366"/>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29" name="Google Shape;129;p12"/>
          <p:cNvSpPr/>
          <p:nvPr/>
        </p:nvSpPr>
        <p:spPr>
          <a:xfrm>
            <a:off x="5902617" y="1263369"/>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30" name="Google Shape;130;p12"/>
          <p:cNvSpPr/>
          <p:nvPr/>
        </p:nvSpPr>
        <p:spPr>
          <a:xfrm>
            <a:off x="5902570" y="2220741"/>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31" name="Google Shape;131;p12"/>
          <p:cNvSpPr/>
          <p:nvPr/>
        </p:nvSpPr>
        <p:spPr>
          <a:xfrm>
            <a:off x="5902570" y="3162366"/>
            <a:ext cx="459000" cy="4590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pic>
        <p:nvPicPr>
          <p:cNvPr descr="Image" id="132" name="Google Shape;132;p12"/>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133" name="Google Shape;133;p12"/>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1995">
          <p15:clr>
            <a:srgbClr val="FBAE40"/>
          </p15:clr>
        </p15:guide>
        <p15:guide id="8" pos="371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Lines Headline + Body Copy">
  <p:cSld name="27_Cover">
    <p:bg>
      <p:bgPr>
        <a:solidFill>
          <a:schemeClr val="lt1"/>
        </a:solidFill>
      </p:bgPr>
    </p:bg>
    <p:spTree>
      <p:nvGrpSpPr>
        <p:cNvPr id="134" name="Shape 134"/>
        <p:cNvGrpSpPr/>
        <p:nvPr/>
      </p:nvGrpSpPr>
      <p:grpSpPr>
        <a:xfrm>
          <a:off x="0" y="0"/>
          <a:ext cx="0" cy="0"/>
          <a:chOff x="0" y="0"/>
          <a:chExt cx="0" cy="0"/>
        </a:xfrm>
      </p:grpSpPr>
      <p:sp>
        <p:nvSpPr>
          <p:cNvPr id="135" name="Google Shape;135;p13"/>
          <p:cNvSpPr txBox="1"/>
          <p:nvPr>
            <p:ph idx="1"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36" name="Google Shape;136;p13"/>
          <p:cNvSpPr txBox="1"/>
          <p:nvPr>
            <p:ph type="title"/>
          </p:nvPr>
        </p:nvSpPr>
        <p:spPr>
          <a:xfrm>
            <a:off x="405694" y="698259"/>
            <a:ext cx="3692400" cy="5640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37" name="Google Shape;137;p13"/>
          <p:cNvSpPr txBox="1"/>
          <p:nvPr>
            <p:ph idx="2" type="body"/>
          </p:nvPr>
        </p:nvSpPr>
        <p:spPr>
          <a:xfrm>
            <a:off x="4535009" y="1208323"/>
            <a:ext cx="4105200" cy="2738700"/>
          </a:xfrm>
          <a:prstGeom prst="rect">
            <a:avLst/>
          </a:prstGeom>
          <a:noFill/>
          <a:ln>
            <a:noFill/>
          </a:ln>
        </p:spPr>
        <p:txBody>
          <a:bodyPr anchorCtr="0" anchor="t" bIns="34275" lIns="34275" spcFirstLastPara="1" rIns="34275" wrap="square" tIns="34275">
            <a:noAutofit/>
          </a:bodyPr>
          <a:lstStyle>
            <a:lvl1pPr indent="-279400" lvl="0" marL="457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1pPr>
            <a:lvl2pPr indent="-279400" lvl="1" marL="914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2pPr>
            <a:lvl3pPr indent="-279400" lvl="2" marL="1371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3pPr>
            <a:lvl4pPr indent="-279400" lvl="3" marL="1828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4pPr>
            <a:lvl5pPr indent="-279400" lvl="4" marL="22860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5pPr>
            <a:lvl6pPr indent="-279400" lvl="5" marL="27432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6pPr>
            <a:lvl7pPr indent="-279400" lvl="6" marL="32004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7pPr>
            <a:lvl8pPr indent="-279400" lvl="7" marL="36576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8pPr>
            <a:lvl9pPr indent="-279400" lvl="8" marL="4114800" rtl="0">
              <a:lnSpc>
                <a:spcPct val="130000"/>
              </a:lnSpc>
              <a:spcBef>
                <a:spcPts val="0"/>
              </a:spcBef>
              <a:spcAft>
                <a:spcPts val="0"/>
              </a:spcAft>
              <a:buSzPts val="800"/>
              <a:buFont typeface="Proxima Nova"/>
              <a:buChar char="■"/>
              <a:defRPr sz="800">
                <a:latin typeface="Proxima Nova"/>
                <a:ea typeface="Proxima Nova"/>
                <a:cs typeface="Proxima Nova"/>
                <a:sym typeface="Proxima Nova"/>
              </a:defRPr>
            </a:lvl9pPr>
          </a:lstStyle>
          <a:p/>
        </p:txBody>
      </p:sp>
      <p:pic>
        <p:nvPicPr>
          <p:cNvPr descr="Image" id="138" name="Google Shape;138;p13"/>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139" name="Google Shape;139;p13"/>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Image + Bullet Points">
  <p:cSld name="25_Cover">
    <p:bg>
      <p:bgPr>
        <a:solidFill>
          <a:schemeClr val="lt1"/>
        </a:solidFill>
      </p:bgPr>
    </p:bg>
    <p:spTree>
      <p:nvGrpSpPr>
        <p:cNvPr id="140" name="Shape 140"/>
        <p:cNvGrpSpPr/>
        <p:nvPr/>
      </p:nvGrpSpPr>
      <p:grpSpPr>
        <a:xfrm>
          <a:off x="0" y="0"/>
          <a:ext cx="0" cy="0"/>
          <a:chOff x="0" y="0"/>
          <a:chExt cx="0" cy="0"/>
        </a:xfrm>
      </p:grpSpPr>
      <p:sp>
        <p:nvSpPr>
          <p:cNvPr id="141" name="Google Shape;141;p14"/>
          <p:cNvSpPr txBox="1"/>
          <p:nvPr>
            <p:ph idx="1" type="body"/>
          </p:nvPr>
        </p:nvSpPr>
        <p:spPr>
          <a:xfrm>
            <a:off x="1082119" y="2768250"/>
            <a:ext cx="1711800" cy="1410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42" name="Google Shape;142;p14"/>
          <p:cNvSpPr txBox="1"/>
          <p:nvPr>
            <p:ph idx="2" type="body"/>
          </p:nvPr>
        </p:nvSpPr>
        <p:spPr>
          <a:xfrm>
            <a:off x="1132576" y="2921140"/>
            <a:ext cx="1608300" cy="4638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43" name="Google Shape;143;p14"/>
          <p:cNvSpPr txBox="1"/>
          <p:nvPr>
            <p:ph idx="3" type="body"/>
          </p:nvPr>
        </p:nvSpPr>
        <p:spPr>
          <a:xfrm>
            <a:off x="2839841" y="2768250"/>
            <a:ext cx="1711800" cy="1410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44" name="Google Shape;144;p14"/>
          <p:cNvSpPr txBox="1"/>
          <p:nvPr>
            <p:ph idx="4" type="body"/>
          </p:nvPr>
        </p:nvSpPr>
        <p:spPr>
          <a:xfrm>
            <a:off x="2890298" y="2921140"/>
            <a:ext cx="1608300" cy="4638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45" name="Google Shape;145;p14"/>
          <p:cNvSpPr txBox="1"/>
          <p:nvPr>
            <p:ph idx="5" type="body"/>
          </p:nvPr>
        </p:nvSpPr>
        <p:spPr>
          <a:xfrm>
            <a:off x="4595036" y="2768250"/>
            <a:ext cx="1711800" cy="1410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46" name="Google Shape;146;p14"/>
          <p:cNvSpPr txBox="1"/>
          <p:nvPr>
            <p:ph idx="6" type="body"/>
          </p:nvPr>
        </p:nvSpPr>
        <p:spPr>
          <a:xfrm>
            <a:off x="4645493" y="2921140"/>
            <a:ext cx="1608300" cy="4638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47" name="Google Shape;147;p14"/>
          <p:cNvSpPr txBox="1"/>
          <p:nvPr>
            <p:ph idx="7" type="body"/>
          </p:nvPr>
        </p:nvSpPr>
        <p:spPr>
          <a:xfrm>
            <a:off x="6351497" y="2768250"/>
            <a:ext cx="1711800" cy="1410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148" name="Google Shape;148;p14"/>
          <p:cNvSpPr txBox="1"/>
          <p:nvPr>
            <p:ph idx="8" type="body"/>
          </p:nvPr>
        </p:nvSpPr>
        <p:spPr>
          <a:xfrm>
            <a:off x="6403215" y="2921140"/>
            <a:ext cx="1608300" cy="463800"/>
          </a:xfrm>
          <a:prstGeom prst="rect">
            <a:avLst/>
          </a:prstGeom>
          <a:noFill/>
          <a:ln>
            <a:noFill/>
          </a:ln>
        </p:spPr>
        <p:txBody>
          <a:bodyPr anchorCtr="0" anchor="t" bIns="17150" lIns="34275" spcFirstLastPara="1" rIns="34275" wrap="square" tIns="17150">
            <a:noAutofit/>
          </a:bodyPr>
          <a:lstStyle>
            <a:lvl1pPr indent="-228600" lvl="0" marL="457200" marR="0" rtl="0" algn="ctr">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49" name="Google Shape;149;p14"/>
          <p:cNvSpPr txBox="1"/>
          <p:nvPr>
            <p:ph idx="9"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50" name="Google Shape;150;p14"/>
          <p:cNvSpPr txBox="1"/>
          <p:nvPr>
            <p:ph type="title"/>
          </p:nvPr>
        </p:nvSpPr>
        <p:spPr>
          <a:xfrm>
            <a:off x="405694" y="698259"/>
            <a:ext cx="3692400" cy="5640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51" name="Google Shape;151;p14"/>
          <p:cNvSpPr/>
          <p:nvPr/>
        </p:nvSpPr>
        <p:spPr>
          <a:xfrm>
            <a:off x="1572131" y="1841447"/>
            <a:ext cx="729300" cy="7293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52" name="Google Shape;152;p14"/>
          <p:cNvSpPr/>
          <p:nvPr/>
        </p:nvSpPr>
        <p:spPr>
          <a:xfrm>
            <a:off x="3327338" y="1841447"/>
            <a:ext cx="729300" cy="7293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53" name="Google Shape;153;p14"/>
          <p:cNvSpPr/>
          <p:nvPr/>
        </p:nvSpPr>
        <p:spPr>
          <a:xfrm>
            <a:off x="5085056" y="1841447"/>
            <a:ext cx="729300" cy="7293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sp>
        <p:nvSpPr>
          <p:cNvPr id="154" name="Google Shape;154;p14"/>
          <p:cNvSpPr/>
          <p:nvPr/>
        </p:nvSpPr>
        <p:spPr>
          <a:xfrm>
            <a:off x="6840263" y="1841447"/>
            <a:ext cx="729300" cy="729300"/>
          </a:xfrm>
          <a:prstGeom prst="rect">
            <a:avLst/>
          </a:prstGeom>
          <a:noFill/>
          <a:ln cap="flat" cmpd="sng" w="9525">
            <a:solidFill>
              <a:srgbClr val="EFEFEF"/>
            </a:solidFill>
            <a:prstDash val="solid"/>
            <a:round/>
            <a:headEnd len="sm" w="sm" type="none"/>
            <a:tailEnd len="sm" w="sm" type="none"/>
          </a:ln>
        </p:spPr>
        <p:txBody>
          <a:bodyPr anchorCtr="0" anchor="ctr" bIns="34275" lIns="34275" spcFirstLastPara="1" rIns="34275" wrap="square" tIns="34275">
            <a:noAutofit/>
          </a:bodyPr>
          <a:lstStyle/>
          <a:p>
            <a:pPr indent="0" lvl="0" marL="0" rtl="0" algn="l">
              <a:spcBef>
                <a:spcPts val="0"/>
              </a:spcBef>
              <a:spcAft>
                <a:spcPts val="0"/>
              </a:spcAft>
              <a:buNone/>
            </a:pPr>
            <a:r>
              <a:t/>
            </a:r>
            <a:endParaRPr/>
          </a:p>
        </p:txBody>
      </p:sp>
      <p:pic>
        <p:nvPicPr>
          <p:cNvPr descr="Image" id="155" name="Google Shape;155;p14"/>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156" name="Google Shape;156;p14"/>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llout + Caption">
  <p:cSld name="26_Cover">
    <p:bg>
      <p:bgPr>
        <a:solidFill>
          <a:schemeClr val="lt1"/>
        </a:solidFill>
      </p:bgPr>
    </p:bg>
    <p:spTree>
      <p:nvGrpSpPr>
        <p:cNvPr id="157" name="Shape 157"/>
        <p:cNvGrpSpPr/>
        <p:nvPr/>
      </p:nvGrpSpPr>
      <p:grpSpPr>
        <a:xfrm>
          <a:off x="0" y="0"/>
          <a:ext cx="0" cy="0"/>
          <a:chOff x="0" y="0"/>
          <a:chExt cx="0" cy="0"/>
        </a:xfrm>
      </p:grpSpPr>
      <p:sp>
        <p:nvSpPr>
          <p:cNvPr id="158" name="Google Shape;158;p15"/>
          <p:cNvSpPr txBox="1"/>
          <p:nvPr>
            <p:ph idx="1" type="body"/>
          </p:nvPr>
        </p:nvSpPr>
        <p:spPr>
          <a:xfrm>
            <a:off x="413351" y="2743385"/>
            <a:ext cx="2979900" cy="2127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59" name="Google Shape;159;p15"/>
          <p:cNvSpPr txBox="1"/>
          <p:nvPr>
            <p:ph idx="2"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60" name="Google Shape;160;p15"/>
          <p:cNvSpPr txBox="1"/>
          <p:nvPr>
            <p:ph type="title"/>
          </p:nvPr>
        </p:nvSpPr>
        <p:spPr>
          <a:xfrm>
            <a:off x="405694" y="698259"/>
            <a:ext cx="4045800" cy="20016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161" name="Google Shape;161;p15"/>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162" name="Google Shape;162;p15"/>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Bullet Points">
  <p:cSld name="24_Cover">
    <p:bg>
      <p:bgPr>
        <a:solidFill>
          <a:schemeClr val="lt1"/>
        </a:solidFill>
      </p:bgPr>
    </p:bg>
    <p:spTree>
      <p:nvGrpSpPr>
        <p:cNvPr id="163" name="Shape 163"/>
        <p:cNvGrpSpPr/>
        <p:nvPr/>
      </p:nvGrpSpPr>
      <p:grpSpPr>
        <a:xfrm>
          <a:off x="0" y="0"/>
          <a:ext cx="0" cy="0"/>
          <a:chOff x="0" y="0"/>
          <a:chExt cx="0" cy="0"/>
        </a:xfrm>
      </p:grpSpPr>
      <p:sp>
        <p:nvSpPr>
          <p:cNvPr id="164" name="Google Shape;164;p16"/>
          <p:cNvSpPr txBox="1"/>
          <p:nvPr>
            <p:ph idx="1" type="body"/>
          </p:nvPr>
        </p:nvSpPr>
        <p:spPr>
          <a:xfrm>
            <a:off x="410326" y="1219931"/>
            <a:ext cx="2479500" cy="10290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3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65" name="Google Shape;165;p16"/>
          <p:cNvSpPr txBox="1"/>
          <p:nvPr>
            <p:ph idx="2" type="body"/>
          </p:nvPr>
        </p:nvSpPr>
        <p:spPr>
          <a:xfrm>
            <a:off x="3368226" y="1224059"/>
            <a:ext cx="2679000" cy="133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66" name="Google Shape;166;p16"/>
          <p:cNvSpPr txBox="1"/>
          <p:nvPr>
            <p:ph idx="3" type="body"/>
          </p:nvPr>
        </p:nvSpPr>
        <p:spPr>
          <a:xfrm>
            <a:off x="3368410" y="1431433"/>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67" name="Google Shape;167;p16"/>
          <p:cNvSpPr txBox="1"/>
          <p:nvPr>
            <p:ph idx="4" type="body"/>
          </p:nvPr>
        </p:nvSpPr>
        <p:spPr>
          <a:xfrm>
            <a:off x="3368410" y="1661643"/>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68" name="Google Shape;168;p16"/>
          <p:cNvSpPr txBox="1"/>
          <p:nvPr>
            <p:ph idx="5" type="body"/>
          </p:nvPr>
        </p:nvSpPr>
        <p:spPr>
          <a:xfrm>
            <a:off x="3368410" y="1891854"/>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69" name="Google Shape;169;p16"/>
          <p:cNvSpPr txBox="1"/>
          <p:nvPr>
            <p:ph idx="6" type="body"/>
          </p:nvPr>
        </p:nvSpPr>
        <p:spPr>
          <a:xfrm>
            <a:off x="3364842" y="2122064"/>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0" name="Google Shape;170;p16"/>
          <p:cNvSpPr txBox="1"/>
          <p:nvPr>
            <p:ph idx="7" type="body"/>
          </p:nvPr>
        </p:nvSpPr>
        <p:spPr>
          <a:xfrm>
            <a:off x="3368226" y="2425813"/>
            <a:ext cx="2679000" cy="133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1" name="Google Shape;171;p16"/>
          <p:cNvSpPr txBox="1"/>
          <p:nvPr>
            <p:ph idx="8" type="body"/>
          </p:nvPr>
        </p:nvSpPr>
        <p:spPr>
          <a:xfrm>
            <a:off x="3368410" y="2633187"/>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2" name="Google Shape;172;p16"/>
          <p:cNvSpPr txBox="1"/>
          <p:nvPr>
            <p:ph idx="9" type="body"/>
          </p:nvPr>
        </p:nvSpPr>
        <p:spPr>
          <a:xfrm>
            <a:off x="3368410" y="2863398"/>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3" name="Google Shape;173;p16"/>
          <p:cNvSpPr txBox="1"/>
          <p:nvPr>
            <p:ph idx="13" type="body"/>
          </p:nvPr>
        </p:nvSpPr>
        <p:spPr>
          <a:xfrm>
            <a:off x="3368410" y="3093608"/>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4" name="Google Shape;174;p16"/>
          <p:cNvSpPr txBox="1"/>
          <p:nvPr>
            <p:ph idx="14" type="body"/>
          </p:nvPr>
        </p:nvSpPr>
        <p:spPr>
          <a:xfrm>
            <a:off x="3364842" y="3323818"/>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5" name="Google Shape;175;p16"/>
          <p:cNvSpPr txBox="1"/>
          <p:nvPr>
            <p:ph idx="15" type="body"/>
          </p:nvPr>
        </p:nvSpPr>
        <p:spPr>
          <a:xfrm>
            <a:off x="3368226" y="3623987"/>
            <a:ext cx="2679000" cy="1335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6" name="Google Shape;176;p16"/>
          <p:cNvSpPr txBox="1"/>
          <p:nvPr>
            <p:ph idx="16" type="body"/>
          </p:nvPr>
        </p:nvSpPr>
        <p:spPr>
          <a:xfrm>
            <a:off x="3368410" y="3831360"/>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7" name="Google Shape;177;p16"/>
          <p:cNvSpPr txBox="1"/>
          <p:nvPr>
            <p:ph idx="17" type="body"/>
          </p:nvPr>
        </p:nvSpPr>
        <p:spPr>
          <a:xfrm>
            <a:off x="3368410" y="4061571"/>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8" name="Google Shape;178;p16"/>
          <p:cNvSpPr txBox="1"/>
          <p:nvPr>
            <p:ph idx="18" type="body"/>
          </p:nvPr>
        </p:nvSpPr>
        <p:spPr>
          <a:xfrm>
            <a:off x="3368410" y="4291781"/>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79" name="Google Shape;179;p16"/>
          <p:cNvSpPr txBox="1"/>
          <p:nvPr>
            <p:ph idx="19" type="body"/>
          </p:nvPr>
        </p:nvSpPr>
        <p:spPr>
          <a:xfrm>
            <a:off x="3364842" y="4521991"/>
            <a:ext cx="46509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80" name="Google Shape;180;p16"/>
          <p:cNvSpPr txBox="1"/>
          <p:nvPr>
            <p:ph idx="20"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181" name="Google Shape;181;p16"/>
          <p:cNvSpPr txBox="1"/>
          <p:nvPr>
            <p:ph type="title"/>
          </p:nvPr>
        </p:nvSpPr>
        <p:spPr>
          <a:xfrm>
            <a:off x="405694" y="698259"/>
            <a:ext cx="3692400" cy="2946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182" name="Google Shape;182;p16"/>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183" name="Google Shape;183;p16"/>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1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Bullet Points ">
  <p:cSld name="29_Cover">
    <p:bg>
      <p:bgPr>
        <a:solidFill>
          <a:schemeClr val="lt1"/>
        </a:solidFill>
      </p:bgPr>
    </p:bg>
    <p:spTree>
      <p:nvGrpSpPr>
        <p:cNvPr id="184" name="Shape 184"/>
        <p:cNvGrpSpPr/>
        <p:nvPr/>
      </p:nvGrpSpPr>
      <p:grpSpPr>
        <a:xfrm>
          <a:off x="0" y="0"/>
          <a:ext cx="0" cy="0"/>
          <a:chOff x="0" y="0"/>
          <a:chExt cx="0" cy="0"/>
        </a:xfrm>
      </p:grpSpPr>
      <p:sp>
        <p:nvSpPr>
          <p:cNvPr id="185" name="Google Shape;185;p17"/>
          <p:cNvSpPr txBox="1"/>
          <p:nvPr>
            <p:ph idx="1" type="body"/>
          </p:nvPr>
        </p:nvSpPr>
        <p:spPr>
          <a:xfrm>
            <a:off x="405559" y="1529954"/>
            <a:ext cx="2679000" cy="1518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9pPr>
          </a:lstStyle>
          <a:p/>
        </p:txBody>
      </p:sp>
      <p:sp>
        <p:nvSpPr>
          <p:cNvPr id="186" name="Google Shape;186;p17"/>
          <p:cNvSpPr txBox="1"/>
          <p:nvPr>
            <p:ph idx="2" type="body"/>
          </p:nvPr>
        </p:nvSpPr>
        <p:spPr>
          <a:xfrm>
            <a:off x="405743" y="1723721"/>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87" name="Google Shape;187;p17"/>
          <p:cNvSpPr txBox="1"/>
          <p:nvPr>
            <p:ph idx="3" type="body"/>
          </p:nvPr>
        </p:nvSpPr>
        <p:spPr>
          <a:xfrm>
            <a:off x="405743" y="1923934"/>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88" name="Google Shape;188;p17"/>
          <p:cNvSpPr txBox="1"/>
          <p:nvPr>
            <p:ph idx="4" type="body"/>
          </p:nvPr>
        </p:nvSpPr>
        <p:spPr>
          <a:xfrm>
            <a:off x="405743" y="2124147"/>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89" name="Google Shape;189;p17"/>
          <p:cNvSpPr txBox="1"/>
          <p:nvPr>
            <p:ph idx="5" type="body"/>
          </p:nvPr>
        </p:nvSpPr>
        <p:spPr>
          <a:xfrm>
            <a:off x="405559" y="2457850"/>
            <a:ext cx="2679000" cy="1518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0" name="Google Shape;190;p17"/>
          <p:cNvSpPr txBox="1"/>
          <p:nvPr>
            <p:ph idx="6" type="body"/>
          </p:nvPr>
        </p:nvSpPr>
        <p:spPr>
          <a:xfrm>
            <a:off x="405743" y="2651617"/>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1" name="Google Shape;191;p17"/>
          <p:cNvSpPr txBox="1"/>
          <p:nvPr>
            <p:ph idx="7" type="body"/>
          </p:nvPr>
        </p:nvSpPr>
        <p:spPr>
          <a:xfrm>
            <a:off x="405743" y="2851830"/>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2" name="Google Shape;192;p17"/>
          <p:cNvSpPr txBox="1"/>
          <p:nvPr>
            <p:ph idx="8" type="body"/>
          </p:nvPr>
        </p:nvSpPr>
        <p:spPr>
          <a:xfrm>
            <a:off x="405743" y="3052042"/>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3" name="Google Shape;193;p17"/>
          <p:cNvSpPr txBox="1"/>
          <p:nvPr>
            <p:ph idx="9" type="body"/>
          </p:nvPr>
        </p:nvSpPr>
        <p:spPr>
          <a:xfrm>
            <a:off x="405559" y="3380426"/>
            <a:ext cx="2679000" cy="1518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4" name="Google Shape;194;p17"/>
          <p:cNvSpPr txBox="1"/>
          <p:nvPr>
            <p:ph idx="13" type="body"/>
          </p:nvPr>
        </p:nvSpPr>
        <p:spPr>
          <a:xfrm>
            <a:off x="405743" y="3574193"/>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5" name="Google Shape;195;p17"/>
          <p:cNvSpPr txBox="1"/>
          <p:nvPr>
            <p:ph idx="14" type="body"/>
          </p:nvPr>
        </p:nvSpPr>
        <p:spPr>
          <a:xfrm>
            <a:off x="405743" y="3774405"/>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6" name="Google Shape;196;p17"/>
          <p:cNvSpPr txBox="1"/>
          <p:nvPr>
            <p:ph idx="15" type="body"/>
          </p:nvPr>
        </p:nvSpPr>
        <p:spPr>
          <a:xfrm>
            <a:off x="405743" y="3974618"/>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7" name="Google Shape;197;p17"/>
          <p:cNvSpPr txBox="1"/>
          <p:nvPr>
            <p:ph idx="16" type="body"/>
          </p:nvPr>
        </p:nvSpPr>
        <p:spPr>
          <a:xfrm>
            <a:off x="4541558" y="1529954"/>
            <a:ext cx="2679000" cy="1518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2pPr>
            <a:lvl3pPr indent="-228600" lvl="2" marL="13716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3pPr>
            <a:lvl4pPr indent="-228600" lvl="3" marL="18288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4pPr>
            <a:lvl5pPr indent="-228600" lvl="4" marL="22860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i="0" sz="2000" u="none" cap="none" strike="noStrike">
                <a:solidFill>
                  <a:srgbClr val="000000"/>
                </a:solidFill>
                <a:latin typeface="Proxima Nova"/>
                <a:ea typeface="Proxima Nova"/>
                <a:cs typeface="Proxima Nova"/>
                <a:sym typeface="Proxima Nova"/>
              </a:defRPr>
            </a:lvl9pPr>
          </a:lstStyle>
          <a:p/>
        </p:txBody>
      </p:sp>
      <p:sp>
        <p:nvSpPr>
          <p:cNvPr id="198" name="Google Shape;198;p17"/>
          <p:cNvSpPr txBox="1"/>
          <p:nvPr>
            <p:ph idx="17" type="body"/>
          </p:nvPr>
        </p:nvSpPr>
        <p:spPr>
          <a:xfrm>
            <a:off x="4541743" y="1723721"/>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199" name="Google Shape;199;p17"/>
          <p:cNvSpPr txBox="1"/>
          <p:nvPr>
            <p:ph idx="18" type="body"/>
          </p:nvPr>
        </p:nvSpPr>
        <p:spPr>
          <a:xfrm>
            <a:off x="4541743" y="1923934"/>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0" name="Google Shape;200;p17"/>
          <p:cNvSpPr txBox="1"/>
          <p:nvPr>
            <p:ph idx="19" type="body"/>
          </p:nvPr>
        </p:nvSpPr>
        <p:spPr>
          <a:xfrm>
            <a:off x="4541743" y="2124147"/>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1" name="Google Shape;201;p17"/>
          <p:cNvSpPr txBox="1"/>
          <p:nvPr>
            <p:ph idx="20" type="body"/>
          </p:nvPr>
        </p:nvSpPr>
        <p:spPr>
          <a:xfrm>
            <a:off x="4541558" y="2457850"/>
            <a:ext cx="2679000" cy="1518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2" name="Google Shape;202;p17"/>
          <p:cNvSpPr txBox="1"/>
          <p:nvPr>
            <p:ph idx="21" type="body"/>
          </p:nvPr>
        </p:nvSpPr>
        <p:spPr>
          <a:xfrm>
            <a:off x="4541743" y="2651617"/>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3" name="Google Shape;203;p17"/>
          <p:cNvSpPr txBox="1"/>
          <p:nvPr>
            <p:ph idx="22" type="body"/>
          </p:nvPr>
        </p:nvSpPr>
        <p:spPr>
          <a:xfrm>
            <a:off x="4541743" y="2851830"/>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4" name="Google Shape;204;p17"/>
          <p:cNvSpPr txBox="1"/>
          <p:nvPr>
            <p:ph idx="23" type="body"/>
          </p:nvPr>
        </p:nvSpPr>
        <p:spPr>
          <a:xfrm>
            <a:off x="4541743" y="3052042"/>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5" name="Google Shape;205;p17"/>
          <p:cNvSpPr txBox="1"/>
          <p:nvPr>
            <p:ph idx="24" type="body"/>
          </p:nvPr>
        </p:nvSpPr>
        <p:spPr>
          <a:xfrm>
            <a:off x="4541558" y="3380426"/>
            <a:ext cx="2679000" cy="1518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6" name="Google Shape;206;p17"/>
          <p:cNvSpPr txBox="1"/>
          <p:nvPr>
            <p:ph idx="25" type="body"/>
          </p:nvPr>
        </p:nvSpPr>
        <p:spPr>
          <a:xfrm>
            <a:off x="4541743" y="3574193"/>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7" name="Google Shape;207;p17"/>
          <p:cNvSpPr txBox="1"/>
          <p:nvPr>
            <p:ph idx="26" type="body"/>
          </p:nvPr>
        </p:nvSpPr>
        <p:spPr>
          <a:xfrm>
            <a:off x="4541743" y="3774405"/>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8" name="Google Shape;208;p17"/>
          <p:cNvSpPr txBox="1"/>
          <p:nvPr>
            <p:ph idx="27" type="body"/>
          </p:nvPr>
        </p:nvSpPr>
        <p:spPr>
          <a:xfrm>
            <a:off x="4541743" y="3974618"/>
            <a:ext cx="2693100" cy="157800"/>
          </a:xfrm>
          <a:prstGeom prst="rect">
            <a:avLst/>
          </a:prstGeom>
          <a:noFill/>
          <a:ln>
            <a:noFill/>
          </a:ln>
        </p:spPr>
        <p:txBody>
          <a:bodyPr anchorCtr="0" anchor="t" bIns="17150" lIns="34275" spcFirstLastPara="1" rIns="34275" wrap="square" tIns="17150">
            <a:noAutofit/>
          </a:bodyPr>
          <a:lstStyle>
            <a:lvl1pPr indent="-279400" lvl="0" marL="457200" marR="0" rtl="0" algn="l">
              <a:lnSpc>
                <a:spcPct val="100000"/>
              </a:lnSpc>
              <a:spcBef>
                <a:spcPts val="0"/>
              </a:spcBef>
              <a:spcAft>
                <a:spcPts val="0"/>
              </a:spcAft>
              <a:buClr>
                <a:srgbClr val="000000"/>
              </a:buClr>
              <a:buSzPts val="800"/>
              <a:buFont typeface="Arial"/>
              <a:buChar char="•"/>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09" name="Google Shape;209;p17"/>
          <p:cNvSpPr txBox="1"/>
          <p:nvPr>
            <p:ph idx="28"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10" name="Google Shape;210;p17"/>
          <p:cNvSpPr txBox="1"/>
          <p:nvPr>
            <p:ph type="title"/>
          </p:nvPr>
        </p:nvSpPr>
        <p:spPr>
          <a:xfrm>
            <a:off x="405694" y="698259"/>
            <a:ext cx="3692400" cy="329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211" name="Google Shape;211;p17"/>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212" name="Google Shape;212;p17"/>
          <p:cNvSpPr txBox="1"/>
          <p:nvPr>
            <p:ph idx="29" type="subTitle"/>
          </p:nvPr>
        </p:nvSpPr>
        <p:spPr>
          <a:xfrm>
            <a:off x="401958" y="1190125"/>
            <a:ext cx="2653800" cy="212700"/>
          </a:xfrm>
          <a:prstGeom prst="rect">
            <a:avLst/>
          </a:prstGeom>
          <a:noFill/>
          <a:ln>
            <a:noFill/>
          </a:ln>
        </p:spPr>
        <p:txBody>
          <a:bodyPr anchorCtr="0" anchor="t" bIns="34275" lIns="34275" spcFirstLastPara="1" rIns="34275" wrap="square" tIns="34275">
            <a:noAutofit/>
          </a:bodyPr>
          <a:lstStyle>
            <a:lvl1pPr lvl="0">
              <a:spcBef>
                <a:spcPts val="0"/>
              </a:spcBef>
              <a:spcAft>
                <a:spcPts val="0"/>
              </a:spcAft>
              <a:buNone/>
              <a:defRPr sz="1100">
                <a:latin typeface="Proxima Nova"/>
                <a:ea typeface="Proxima Nova"/>
                <a:cs typeface="Proxima Nova"/>
                <a:sym typeface="Proxima Nova"/>
              </a:defRPr>
            </a:lvl1pPr>
            <a:lvl2pPr lvl="1">
              <a:spcBef>
                <a:spcPts val="0"/>
              </a:spcBef>
              <a:spcAft>
                <a:spcPts val="0"/>
              </a:spcAft>
              <a:buNone/>
              <a:defRPr sz="500"/>
            </a:lvl2pPr>
            <a:lvl3pPr lvl="2">
              <a:spcBef>
                <a:spcPts val="0"/>
              </a:spcBef>
              <a:spcAft>
                <a:spcPts val="0"/>
              </a:spcAft>
              <a:buNone/>
              <a:defRPr sz="500"/>
            </a:lvl3pPr>
            <a:lvl4pPr lvl="3">
              <a:spcBef>
                <a:spcPts val="0"/>
              </a:spcBef>
              <a:spcAft>
                <a:spcPts val="0"/>
              </a:spcAft>
              <a:buNone/>
              <a:defRPr sz="500"/>
            </a:lvl4pPr>
            <a:lvl5pPr lvl="4">
              <a:spcBef>
                <a:spcPts val="0"/>
              </a:spcBef>
              <a:spcAft>
                <a:spcPts val="0"/>
              </a:spcAft>
              <a:buNone/>
              <a:defRPr sz="500"/>
            </a:lvl5pPr>
            <a:lvl6pPr lvl="5">
              <a:spcBef>
                <a:spcPts val="0"/>
              </a:spcBef>
              <a:spcAft>
                <a:spcPts val="0"/>
              </a:spcAft>
              <a:buNone/>
              <a:defRPr sz="500"/>
            </a:lvl6pPr>
            <a:lvl7pPr lvl="6">
              <a:spcBef>
                <a:spcPts val="0"/>
              </a:spcBef>
              <a:spcAft>
                <a:spcPts val="0"/>
              </a:spcAft>
              <a:buNone/>
              <a:defRPr sz="500"/>
            </a:lvl7pPr>
            <a:lvl8pPr lvl="7">
              <a:spcBef>
                <a:spcPts val="0"/>
              </a:spcBef>
              <a:spcAft>
                <a:spcPts val="0"/>
              </a:spcAft>
              <a:buNone/>
              <a:defRPr sz="500"/>
            </a:lvl8pPr>
            <a:lvl9pPr lvl="8">
              <a:spcBef>
                <a:spcPts val="0"/>
              </a:spcBef>
              <a:spcAft>
                <a:spcPts val="0"/>
              </a:spcAft>
              <a:buNone/>
              <a:defRPr sz="500"/>
            </a:lvl9pPr>
          </a:lstStyle>
          <a:p/>
        </p:txBody>
      </p:sp>
      <p:sp>
        <p:nvSpPr>
          <p:cNvPr id="213" name="Google Shape;213;p17"/>
          <p:cNvSpPr txBox="1"/>
          <p:nvPr>
            <p:ph idx="30" type="subTitle"/>
          </p:nvPr>
        </p:nvSpPr>
        <p:spPr>
          <a:xfrm>
            <a:off x="4534003" y="1190125"/>
            <a:ext cx="2653800" cy="2127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11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14" name="Google Shape;214;p17"/>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1_Cover">
    <p:bg>
      <p:bgPr>
        <a:solidFill>
          <a:schemeClr val="lt1"/>
        </a:solidFill>
      </p:bgPr>
    </p:bg>
    <p:spTree>
      <p:nvGrpSpPr>
        <p:cNvPr id="215" name="Shape 215"/>
        <p:cNvGrpSpPr/>
        <p:nvPr/>
      </p:nvGrpSpPr>
      <p:grpSpPr>
        <a:xfrm>
          <a:off x="0" y="0"/>
          <a:ext cx="0" cy="0"/>
          <a:chOff x="0" y="0"/>
          <a:chExt cx="0" cy="0"/>
        </a:xfrm>
      </p:grpSpPr>
      <p:sp>
        <p:nvSpPr>
          <p:cNvPr id="216" name="Google Shape;216;p18"/>
          <p:cNvSpPr/>
          <p:nvPr/>
        </p:nvSpPr>
        <p:spPr>
          <a:xfrm>
            <a:off x="442913" y="1149350"/>
            <a:ext cx="3875100" cy="32868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217" name="Google Shape;217;p18"/>
          <p:cNvSpPr/>
          <p:nvPr/>
        </p:nvSpPr>
        <p:spPr>
          <a:xfrm>
            <a:off x="442913" y="1149350"/>
            <a:ext cx="38751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218" name="Google Shape;218;p18"/>
          <p:cNvCxnSpPr/>
          <p:nvPr/>
        </p:nvCxnSpPr>
        <p:spPr>
          <a:xfrm>
            <a:off x="442913" y="1778036"/>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19" name="Google Shape;219;p18"/>
          <p:cNvCxnSpPr/>
          <p:nvPr/>
        </p:nvCxnSpPr>
        <p:spPr>
          <a:xfrm>
            <a:off x="442913" y="20052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0" name="Google Shape;220;p18"/>
          <p:cNvCxnSpPr/>
          <p:nvPr/>
        </p:nvCxnSpPr>
        <p:spPr>
          <a:xfrm>
            <a:off x="442913" y="2232419"/>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1" name="Google Shape;221;p18"/>
          <p:cNvCxnSpPr/>
          <p:nvPr/>
        </p:nvCxnSpPr>
        <p:spPr>
          <a:xfrm>
            <a:off x="442913" y="24596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2" name="Google Shape;222;p18"/>
          <p:cNvCxnSpPr/>
          <p:nvPr/>
        </p:nvCxnSpPr>
        <p:spPr>
          <a:xfrm>
            <a:off x="442913" y="2768637"/>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3" name="Google Shape;223;p18"/>
          <p:cNvCxnSpPr/>
          <p:nvPr/>
        </p:nvCxnSpPr>
        <p:spPr>
          <a:xfrm>
            <a:off x="442913" y="29958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4" name="Google Shape;224;p18"/>
          <p:cNvCxnSpPr/>
          <p:nvPr/>
        </p:nvCxnSpPr>
        <p:spPr>
          <a:xfrm>
            <a:off x="442913" y="3223020"/>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5" name="Google Shape;225;p18"/>
          <p:cNvCxnSpPr/>
          <p:nvPr/>
        </p:nvCxnSpPr>
        <p:spPr>
          <a:xfrm>
            <a:off x="442913" y="34502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6" name="Google Shape;226;p18"/>
          <p:cNvCxnSpPr/>
          <p:nvPr/>
        </p:nvCxnSpPr>
        <p:spPr>
          <a:xfrm>
            <a:off x="442913" y="3754694"/>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7" name="Google Shape;227;p18"/>
          <p:cNvCxnSpPr/>
          <p:nvPr/>
        </p:nvCxnSpPr>
        <p:spPr>
          <a:xfrm>
            <a:off x="442913" y="3981885"/>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28" name="Google Shape;228;p18"/>
          <p:cNvCxnSpPr/>
          <p:nvPr/>
        </p:nvCxnSpPr>
        <p:spPr>
          <a:xfrm>
            <a:off x="442913" y="4209077"/>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229" name="Google Shape;229;p18"/>
          <p:cNvSpPr txBox="1"/>
          <p:nvPr>
            <p:ph idx="1" type="body"/>
          </p:nvPr>
        </p:nvSpPr>
        <p:spPr>
          <a:xfrm>
            <a:off x="52984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0" name="Google Shape;230;p18"/>
          <p:cNvSpPr txBox="1"/>
          <p:nvPr>
            <p:ph idx="2" type="body"/>
          </p:nvPr>
        </p:nvSpPr>
        <p:spPr>
          <a:xfrm>
            <a:off x="511052" y="155394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31" name="Google Shape;231;p18"/>
          <p:cNvSpPr txBox="1"/>
          <p:nvPr>
            <p:ph idx="3" type="body"/>
          </p:nvPr>
        </p:nvSpPr>
        <p:spPr>
          <a:xfrm>
            <a:off x="529843" y="181468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2" name="Google Shape;232;p18"/>
          <p:cNvSpPr txBox="1"/>
          <p:nvPr>
            <p:ph idx="4" type="body"/>
          </p:nvPr>
        </p:nvSpPr>
        <p:spPr>
          <a:xfrm>
            <a:off x="529843" y="204187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3" name="Google Shape;233;p18"/>
          <p:cNvSpPr txBox="1"/>
          <p:nvPr>
            <p:ph idx="5" type="body"/>
          </p:nvPr>
        </p:nvSpPr>
        <p:spPr>
          <a:xfrm>
            <a:off x="529843" y="226907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4" name="Google Shape;234;p18"/>
          <p:cNvSpPr txBox="1"/>
          <p:nvPr>
            <p:ph idx="6" type="body"/>
          </p:nvPr>
        </p:nvSpPr>
        <p:spPr>
          <a:xfrm>
            <a:off x="511052" y="25455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35" name="Google Shape;235;p18"/>
          <p:cNvSpPr txBox="1"/>
          <p:nvPr>
            <p:ph idx="7" type="body"/>
          </p:nvPr>
        </p:nvSpPr>
        <p:spPr>
          <a:xfrm>
            <a:off x="529843" y="28062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6" name="Google Shape;236;p18"/>
          <p:cNvSpPr txBox="1"/>
          <p:nvPr>
            <p:ph idx="8" type="body"/>
          </p:nvPr>
        </p:nvSpPr>
        <p:spPr>
          <a:xfrm>
            <a:off x="529843" y="3033470"/>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7" name="Google Shape;237;p18"/>
          <p:cNvSpPr txBox="1"/>
          <p:nvPr>
            <p:ph idx="9" type="body"/>
          </p:nvPr>
        </p:nvSpPr>
        <p:spPr>
          <a:xfrm>
            <a:off x="529843" y="32606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38" name="Google Shape;238;p18"/>
          <p:cNvSpPr txBox="1"/>
          <p:nvPr>
            <p:ph idx="13" type="body"/>
          </p:nvPr>
        </p:nvSpPr>
        <p:spPr>
          <a:xfrm>
            <a:off x="511052" y="35361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39" name="Google Shape;239;p18"/>
          <p:cNvSpPr txBox="1"/>
          <p:nvPr>
            <p:ph idx="14" type="body"/>
          </p:nvPr>
        </p:nvSpPr>
        <p:spPr>
          <a:xfrm>
            <a:off x="529843" y="37968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40" name="Google Shape;240;p18"/>
          <p:cNvSpPr txBox="1"/>
          <p:nvPr>
            <p:ph idx="15" type="body"/>
          </p:nvPr>
        </p:nvSpPr>
        <p:spPr>
          <a:xfrm>
            <a:off x="529843" y="402406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41" name="Google Shape;241;p18"/>
          <p:cNvSpPr txBox="1"/>
          <p:nvPr>
            <p:ph idx="16" type="body"/>
          </p:nvPr>
        </p:nvSpPr>
        <p:spPr>
          <a:xfrm>
            <a:off x="529843" y="42512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42" name="Google Shape;242;p18"/>
          <p:cNvSpPr/>
          <p:nvPr/>
        </p:nvSpPr>
        <p:spPr>
          <a:xfrm>
            <a:off x="4576763" y="1149350"/>
            <a:ext cx="3875100" cy="32868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243" name="Google Shape;243;p18"/>
          <p:cNvSpPr/>
          <p:nvPr/>
        </p:nvSpPr>
        <p:spPr>
          <a:xfrm>
            <a:off x="4576763" y="1149350"/>
            <a:ext cx="38751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244" name="Google Shape;244;p18"/>
          <p:cNvCxnSpPr/>
          <p:nvPr/>
        </p:nvCxnSpPr>
        <p:spPr>
          <a:xfrm>
            <a:off x="4576763" y="1778036"/>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45" name="Google Shape;245;p18"/>
          <p:cNvCxnSpPr/>
          <p:nvPr/>
        </p:nvCxnSpPr>
        <p:spPr>
          <a:xfrm>
            <a:off x="4576763" y="20052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46" name="Google Shape;246;p18"/>
          <p:cNvCxnSpPr/>
          <p:nvPr/>
        </p:nvCxnSpPr>
        <p:spPr>
          <a:xfrm>
            <a:off x="4576763" y="2232419"/>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47" name="Google Shape;247;p18"/>
          <p:cNvCxnSpPr/>
          <p:nvPr/>
        </p:nvCxnSpPr>
        <p:spPr>
          <a:xfrm>
            <a:off x="4576763" y="24596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48" name="Google Shape;248;p18"/>
          <p:cNvCxnSpPr/>
          <p:nvPr/>
        </p:nvCxnSpPr>
        <p:spPr>
          <a:xfrm>
            <a:off x="4576763" y="2768637"/>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49" name="Google Shape;249;p18"/>
          <p:cNvCxnSpPr/>
          <p:nvPr/>
        </p:nvCxnSpPr>
        <p:spPr>
          <a:xfrm>
            <a:off x="4576763" y="29958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50" name="Google Shape;250;p18"/>
          <p:cNvCxnSpPr/>
          <p:nvPr/>
        </p:nvCxnSpPr>
        <p:spPr>
          <a:xfrm>
            <a:off x="4576763" y="3223020"/>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51" name="Google Shape;251;p18"/>
          <p:cNvCxnSpPr/>
          <p:nvPr/>
        </p:nvCxnSpPr>
        <p:spPr>
          <a:xfrm>
            <a:off x="4576763" y="34502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52" name="Google Shape;252;p18"/>
          <p:cNvCxnSpPr/>
          <p:nvPr/>
        </p:nvCxnSpPr>
        <p:spPr>
          <a:xfrm>
            <a:off x="4576763" y="3754694"/>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53" name="Google Shape;253;p18"/>
          <p:cNvCxnSpPr/>
          <p:nvPr/>
        </p:nvCxnSpPr>
        <p:spPr>
          <a:xfrm>
            <a:off x="4576763" y="3981885"/>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54" name="Google Shape;254;p18"/>
          <p:cNvCxnSpPr/>
          <p:nvPr/>
        </p:nvCxnSpPr>
        <p:spPr>
          <a:xfrm>
            <a:off x="4576763" y="4209077"/>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255" name="Google Shape;255;p18"/>
          <p:cNvSpPr txBox="1"/>
          <p:nvPr>
            <p:ph idx="17" type="body"/>
          </p:nvPr>
        </p:nvSpPr>
        <p:spPr>
          <a:xfrm>
            <a:off x="466369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56" name="Google Shape;256;p18"/>
          <p:cNvSpPr txBox="1"/>
          <p:nvPr>
            <p:ph idx="18" type="body"/>
          </p:nvPr>
        </p:nvSpPr>
        <p:spPr>
          <a:xfrm>
            <a:off x="4644902" y="155394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57" name="Google Shape;257;p18"/>
          <p:cNvSpPr txBox="1"/>
          <p:nvPr>
            <p:ph idx="19" type="body"/>
          </p:nvPr>
        </p:nvSpPr>
        <p:spPr>
          <a:xfrm>
            <a:off x="4663693" y="181468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58" name="Google Shape;258;p18"/>
          <p:cNvSpPr txBox="1"/>
          <p:nvPr>
            <p:ph idx="20" type="body"/>
          </p:nvPr>
        </p:nvSpPr>
        <p:spPr>
          <a:xfrm>
            <a:off x="4663693" y="204187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59" name="Google Shape;259;p18"/>
          <p:cNvSpPr txBox="1"/>
          <p:nvPr>
            <p:ph idx="21" type="body"/>
          </p:nvPr>
        </p:nvSpPr>
        <p:spPr>
          <a:xfrm>
            <a:off x="4663693" y="226907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0" name="Google Shape;260;p18"/>
          <p:cNvSpPr txBox="1"/>
          <p:nvPr>
            <p:ph idx="22" type="body"/>
          </p:nvPr>
        </p:nvSpPr>
        <p:spPr>
          <a:xfrm>
            <a:off x="4644902" y="25455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61" name="Google Shape;261;p18"/>
          <p:cNvSpPr txBox="1"/>
          <p:nvPr>
            <p:ph idx="23" type="body"/>
          </p:nvPr>
        </p:nvSpPr>
        <p:spPr>
          <a:xfrm>
            <a:off x="4663693" y="28062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2" name="Google Shape;262;p18"/>
          <p:cNvSpPr txBox="1"/>
          <p:nvPr>
            <p:ph idx="24" type="body"/>
          </p:nvPr>
        </p:nvSpPr>
        <p:spPr>
          <a:xfrm>
            <a:off x="4663693" y="3033470"/>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3" name="Google Shape;263;p18"/>
          <p:cNvSpPr txBox="1"/>
          <p:nvPr>
            <p:ph idx="25" type="body"/>
          </p:nvPr>
        </p:nvSpPr>
        <p:spPr>
          <a:xfrm>
            <a:off x="4663693" y="32606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4" name="Google Shape;264;p18"/>
          <p:cNvSpPr txBox="1"/>
          <p:nvPr>
            <p:ph idx="26" type="body"/>
          </p:nvPr>
        </p:nvSpPr>
        <p:spPr>
          <a:xfrm>
            <a:off x="4644902" y="35361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65" name="Google Shape;265;p18"/>
          <p:cNvSpPr txBox="1"/>
          <p:nvPr>
            <p:ph idx="27" type="body"/>
          </p:nvPr>
        </p:nvSpPr>
        <p:spPr>
          <a:xfrm>
            <a:off x="4663693" y="37968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6" name="Google Shape;266;p18"/>
          <p:cNvSpPr txBox="1"/>
          <p:nvPr>
            <p:ph idx="28" type="body"/>
          </p:nvPr>
        </p:nvSpPr>
        <p:spPr>
          <a:xfrm>
            <a:off x="4663693" y="402406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7" name="Google Shape;267;p18"/>
          <p:cNvSpPr txBox="1"/>
          <p:nvPr>
            <p:ph idx="29" type="body"/>
          </p:nvPr>
        </p:nvSpPr>
        <p:spPr>
          <a:xfrm>
            <a:off x="4663693" y="42512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68" name="Google Shape;268;p18"/>
          <p:cNvSpPr txBox="1"/>
          <p:nvPr>
            <p:ph idx="30"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269" name="Google Shape;269;p18"/>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270" name="Google Shape;270;p18"/>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271" name="Google Shape;271;p18"/>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3_Cover">
    <p:bg>
      <p:bgPr>
        <a:solidFill>
          <a:schemeClr val="lt1"/>
        </a:solidFill>
      </p:bgPr>
    </p:bg>
    <p:spTree>
      <p:nvGrpSpPr>
        <p:cNvPr id="272" name="Shape 272"/>
        <p:cNvGrpSpPr/>
        <p:nvPr/>
      </p:nvGrpSpPr>
      <p:grpSpPr>
        <a:xfrm>
          <a:off x="0" y="0"/>
          <a:ext cx="0" cy="0"/>
          <a:chOff x="0" y="0"/>
          <a:chExt cx="0" cy="0"/>
        </a:xfrm>
      </p:grpSpPr>
      <p:sp>
        <p:nvSpPr>
          <p:cNvPr id="273" name="Google Shape;273;p19"/>
          <p:cNvSpPr/>
          <p:nvPr/>
        </p:nvSpPr>
        <p:spPr>
          <a:xfrm>
            <a:off x="442913" y="1149350"/>
            <a:ext cx="3875100" cy="32868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274" name="Google Shape;274;p19"/>
          <p:cNvSpPr/>
          <p:nvPr/>
        </p:nvSpPr>
        <p:spPr>
          <a:xfrm>
            <a:off x="442913" y="1149350"/>
            <a:ext cx="38751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275" name="Google Shape;275;p19"/>
          <p:cNvCxnSpPr/>
          <p:nvPr/>
        </p:nvCxnSpPr>
        <p:spPr>
          <a:xfrm>
            <a:off x="442913" y="1778036"/>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76" name="Google Shape;276;p19"/>
          <p:cNvCxnSpPr/>
          <p:nvPr/>
        </p:nvCxnSpPr>
        <p:spPr>
          <a:xfrm>
            <a:off x="442913" y="20052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77" name="Google Shape;277;p19"/>
          <p:cNvCxnSpPr/>
          <p:nvPr/>
        </p:nvCxnSpPr>
        <p:spPr>
          <a:xfrm>
            <a:off x="442913" y="2232419"/>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78" name="Google Shape;278;p19"/>
          <p:cNvCxnSpPr/>
          <p:nvPr/>
        </p:nvCxnSpPr>
        <p:spPr>
          <a:xfrm>
            <a:off x="442913" y="24596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79" name="Google Shape;279;p19"/>
          <p:cNvCxnSpPr/>
          <p:nvPr/>
        </p:nvCxnSpPr>
        <p:spPr>
          <a:xfrm>
            <a:off x="442913" y="2768637"/>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80" name="Google Shape;280;p19"/>
          <p:cNvCxnSpPr/>
          <p:nvPr/>
        </p:nvCxnSpPr>
        <p:spPr>
          <a:xfrm>
            <a:off x="442913" y="29958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81" name="Google Shape;281;p19"/>
          <p:cNvCxnSpPr/>
          <p:nvPr/>
        </p:nvCxnSpPr>
        <p:spPr>
          <a:xfrm>
            <a:off x="442913" y="3223020"/>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82" name="Google Shape;282;p19"/>
          <p:cNvCxnSpPr/>
          <p:nvPr/>
        </p:nvCxnSpPr>
        <p:spPr>
          <a:xfrm>
            <a:off x="442913" y="34502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83" name="Google Shape;283;p19"/>
          <p:cNvCxnSpPr/>
          <p:nvPr/>
        </p:nvCxnSpPr>
        <p:spPr>
          <a:xfrm>
            <a:off x="442913" y="3754694"/>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84" name="Google Shape;284;p19"/>
          <p:cNvCxnSpPr/>
          <p:nvPr/>
        </p:nvCxnSpPr>
        <p:spPr>
          <a:xfrm>
            <a:off x="442913" y="3981885"/>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285" name="Google Shape;285;p19"/>
          <p:cNvCxnSpPr/>
          <p:nvPr/>
        </p:nvCxnSpPr>
        <p:spPr>
          <a:xfrm>
            <a:off x="442913" y="4209077"/>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286" name="Google Shape;286;p19"/>
          <p:cNvSpPr txBox="1"/>
          <p:nvPr>
            <p:ph idx="1" type="body"/>
          </p:nvPr>
        </p:nvSpPr>
        <p:spPr>
          <a:xfrm>
            <a:off x="52984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87" name="Google Shape;287;p19"/>
          <p:cNvSpPr txBox="1"/>
          <p:nvPr>
            <p:ph idx="2" type="body"/>
          </p:nvPr>
        </p:nvSpPr>
        <p:spPr>
          <a:xfrm>
            <a:off x="511052" y="155394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88" name="Google Shape;288;p19"/>
          <p:cNvSpPr txBox="1"/>
          <p:nvPr>
            <p:ph idx="3" type="body"/>
          </p:nvPr>
        </p:nvSpPr>
        <p:spPr>
          <a:xfrm>
            <a:off x="529843" y="181468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89" name="Google Shape;289;p19"/>
          <p:cNvSpPr txBox="1"/>
          <p:nvPr>
            <p:ph idx="4" type="body"/>
          </p:nvPr>
        </p:nvSpPr>
        <p:spPr>
          <a:xfrm>
            <a:off x="529843" y="204187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0" name="Google Shape;290;p19"/>
          <p:cNvSpPr txBox="1"/>
          <p:nvPr>
            <p:ph idx="5" type="body"/>
          </p:nvPr>
        </p:nvSpPr>
        <p:spPr>
          <a:xfrm>
            <a:off x="529843" y="226907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1" name="Google Shape;291;p19"/>
          <p:cNvSpPr txBox="1"/>
          <p:nvPr>
            <p:ph idx="6" type="body"/>
          </p:nvPr>
        </p:nvSpPr>
        <p:spPr>
          <a:xfrm>
            <a:off x="511052" y="25455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92" name="Google Shape;292;p19"/>
          <p:cNvSpPr txBox="1"/>
          <p:nvPr>
            <p:ph idx="7" type="body"/>
          </p:nvPr>
        </p:nvSpPr>
        <p:spPr>
          <a:xfrm>
            <a:off x="529843" y="28062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3" name="Google Shape;293;p19"/>
          <p:cNvSpPr txBox="1"/>
          <p:nvPr>
            <p:ph idx="8" type="body"/>
          </p:nvPr>
        </p:nvSpPr>
        <p:spPr>
          <a:xfrm>
            <a:off x="529843" y="3033470"/>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4" name="Google Shape;294;p19"/>
          <p:cNvSpPr txBox="1"/>
          <p:nvPr>
            <p:ph idx="9" type="body"/>
          </p:nvPr>
        </p:nvSpPr>
        <p:spPr>
          <a:xfrm>
            <a:off x="529843" y="32606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5" name="Google Shape;295;p19"/>
          <p:cNvSpPr txBox="1"/>
          <p:nvPr>
            <p:ph idx="13" type="body"/>
          </p:nvPr>
        </p:nvSpPr>
        <p:spPr>
          <a:xfrm>
            <a:off x="511052" y="35361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296" name="Google Shape;296;p19"/>
          <p:cNvSpPr txBox="1"/>
          <p:nvPr>
            <p:ph idx="14" type="body"/>
          </p:nvPr>
        </p:nvSpPr>
        <p:spPr>
          <a:xfrm>
            <a:off x="529843" y="37968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7" name="Google Shape;297;p19"/>
          <p:cNvSpPr txBox="1"/>
          <p:nvPr>
            <p:ph idx="15" type="body"/>
          </p:nvPr>
        </p:nvSpPr>
        <p:spPr>
          <a:xfrm>
            <a:off x="529843" y="402406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8" name="Google Shape;298;p19"/>
          <p:cNvSpPr txBox="1"/>
          <p:nvPr>
            <p:ph idx="16" type="body"/>
          </p:nvPr>
        </p:nvSpPr>
        <p:spPr>
          <a:xfrm>
            <a:off x="529843" y="42512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299" name="Google Shape;299;p19"/>
          <p:cNvSpPr/>
          <p:nvPr/>
        </p:nvSpPr>
        <p:spPr>
          <a:xfrm>
            <a:off x="4576763" y="1149350"/>
            <a:ext cx="3875100" cy="32868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00" name="Google Shape;300;p19"/>
          <p:cNvSpPr/>
          <p:nvPr/>
        </p:nvSpPr>
        <p:spPr>
          <a:xfrm>
            <a:off x="4576763" y="1149350"/>
            <a:ext cx="38751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301" name="Google Shape;301;p19"/>
          <p:cNvCxnSpPr/>
          <p:nvPr/>
        </p:nvCxnSpPr>
        <p:spPr>
          <a:xfrm>
            <a:off x="4576763" y="1778036"/>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2" name="Google Shape;302;p19"/>
          <p:cNvCxnSpPr/>
          <p:nvPr/>
        </p:nvCxnSpPr>
        <p:spPr>
          <a:xfrm>
            <a:off x="4576763" y="20052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3" name="Google Shape;303;p19"/>
          <p:cNvCxnSpPr/>
          <p:nvPr/>
        </p:nvCxnSpPr>
        <p:spPr>
          <a:xfrm>
            <a:off x="4576763" y="2232419"/>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4" name="Google Shape;304;p19"/>
          <p:cNvCxnSpPr/>
          <p:nvPr/>
        </p:nvCxnSpPr>
        <p:spPr>
          <a:xfrm>
            <a:off x="4576763" y="24596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5" name="Google Shape;305;p19"/>
          <p:cNvCxnSpPr/>
          <p:nvPr/>
        </p:nvCxnSpPr>
        <p:spPr>
          <a:xfrm>
            <a:off x="4576763" y="2768637"/>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6" name="Google Shape;306;p19"/>
          <p:cNvCxnSpPr/>
          <p:nvPr/>
        </p:nvCxnSpPr>
        <p:spPr>
          <a:xfrm>
            <a:off x="4576763" y="2995828"/>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7" name="Google Shape;307;p19"/>
          <p:cNvCxnSpPr/>
          <p:nvPr/>
        </p:nvCxnSpPr>
        <p:spPr>
          <a:xfrm>
            <a:off x="4576763" y="3223020"/>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8" name="Google Shape;308;p19"/>
          <p:cNvCxnSpPr/>
          <p:nvPr/>
        </p:nvCxnSpPr>
        <p:spPr>
          <a:xfrm>
            <a:off x="4576763" y="3450212"/>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09" name="Google Shape;309;p19"/>
          <p:cNvCxnSpPr/>
          <p:nvPr/>
        </p:nvCxnSpPr>
        <p:spPr>
          <a:xfrm>
            <a:off x="4576763" y="3754694"/>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10" name="Google Shape;310;p19"/>
          <p:cNvCxnSpPr/>
          <p:nvPr/>
        </p:nvCxnSpPr>
        <p:spPr>
          <a:xfrm>
            <a:off x="4576763" y="3981885"/>
            <a:ext cx="3875100" cy="0"/>
          </a:xfrm>
          <a:prstGeom prst="straightConnector1">
            <a:avLst/>
          </a:prstGeom>
          <a:noFill/>
          <a:ln cap="flat" cmpd="sng" w="9525">
            <a:solidFill>
              <a:srgbClr val="D8D8D8"/>
            </a:solidFill>
            <a:prstDash val="solid"/>
            <a:miter lim="400000"/>
            <a:headEnd len="sm" w="sm" type="none"/>
            <a:tailEnd len="sm" w="sm" type="none"/>
          </a:ln>
        </p:spPr>
      </p:cxnSp>
      <p:cxnSp>
        <p:nvCxnSpPr>
          <p:cNvPr id="311" name="Google Shape;311;p19"/>
          <p:cNvCxnSpPr/>
          <p:nvPr/>
        </p:nvCxnSpPr>
        <p:spPr>
          <a:xfrm>
            <a:off x="4576763" y="4209077"/>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312" name="Google Shape;312;p19"/>
          <p:cNvSpPr txBox="1"/>
          <p:nvPr>
            <p:ph idx="17" type="body"/>
          </p:nvPr>
        </p:nvSpPr>
        <p:spPr>
          <a:xfrm>
            <a:off x="466369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13" name="Google Shape;313;p19"/>
          <p:cNvSpPr txBox="1"/>
          <p:nvPr>
            <p:ph idx="18" type="body"/>
          </p:nvPr>
        </p:nvSpPr>
        <p:spPr>
          <a:xfrm>
            <a:off x="4644902" y="155394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314" name="Google Shape;314;p19"/>
          <p:cNvSpPr txBox="1"/>
          <p:nvPr>
            <p:ph idx="19" type="body"/>
          </p:nvPr>
        </p:nvSpPr>
        <p:spPr>
          <a:xfrm>
            <a:off x="4663693" y="181468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15" name="Google Shape;315;p19"/>
          <p:cNvSpPr txBox="1"/>
          <p:nvPr>
            <p:ph idx="20" type="body"/>
          </p:nvPr>
        </p:nvSpPr>
        <p:spPr>
          <a:xfrm>
            <a:off x="4663693" y="204187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16" name="Google Shape;316;p19"/>
          <p:cNvSpPr txBox="1"/>
          <p:nvPr>
            <p:ph idx="21" type="body"/>
          </p:nvPr>
        </p:nvSpPr>
        <p:spPr>
          <a:xfrm>
            <a:off x="4663693" y="226907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17" name="Google Shape;317;p19"/>
          <p:cNvSpPr txBox="1"/>
          <p:nvPr>
            <p:ph idx="22" type="body"/>
          </p:nvPr>
        </p:nvSpPr>
        <p:spPr>
          <a:xfrm>
            <a:off x="4644902" y="25455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318" name="Google Shape;318;p19"/>
          <p:cNvSpPr txBox="1"/>
          <p:nvPr>
            <p:ph idx="23" type="body"/>
          </p:nvPr>
        </p:nvSpPr>
        <p:spPr>
          <a:xfrm>
            <a:off x="4663693" y="28062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19" name="Google Shape;319;p19"/>
          <p:cNvSpPr txBox="1"/>
          <p:nvPr>
            <p:ph idx="24" type="body"/>
          </p:nvPr>
        </p:nvSpPr>
        <p:spPr>
          <a:xfrm>
            <a:off x="4663693" y="3033470"/>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20" name="Google Shape;320;p19"/>
          <p:cNvSpPr txBox="1"/>
          <p:nvPr>
            <p:ph idx="25" type="body"/>
          </p:nvPr>
        </p:nvSpPr>
        <p:spPr>
          <a:xfrm>
            <a:off x="4663693" y="32606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21" name="Google Shape;321;p19"/>
          <p:cNvSpPr txBox="1"/>
          <p:nvPr>
            <p:ph idx="26" type="body"/>
          </p:nvPr>
        </p:nvSpPr>
        <p:spPr>
          <a:xfrm>
            <a:off x="4644902" y="3536139"/>
            <a:ext cx="26736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322" name="Google Shape;322;p19"/>
          <p:cNvSpPr txBox="1"/>
          <p:nvPr>
            <p:ph idx="27" type="body"/>
          </p:nvPr>
        </p:nvSpPr>
        <p:spPr>
          <a:xfrm>
            <a:off x="4663693" y="379687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23" name="Google Shape;323;p19"/>
          <p:cNvSpPr txBox="1"/>
          <p:nvPr>
            <p:ph idx="28" type="body"/>
          </p:nvPr>
        </p:nvSpPr>
        <p:spPr>
          <a:xfrm>
            <a:off x="4663693" y="402406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24" name="Google Shape;324;p19"/>
          <p:cNvSpPr txBox="1"/>
          <p:nvPr>
            <p:ph idx="29" type="body"/>
          </p:nvPr>
        </p:nvSpPr>
        <p:spPr>
          <a:xfrm>
            <a:off x="4663693" y="4251261"/>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25" name="Google Shape;325;p19"/>
          <p:cNvSpPr txBox="1"/>
          <p:nvPr>
            <p:ph idx="30"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326" name="Google Shape;326;p19"/>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327" name="Google Shape;327;p19"/>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328" name="Google Shape;328;p19"/>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4_Cover">
    <p:bg>
      <p:bgPr>
        <a:solidFill>
          <a:schemeClr val="lt1"/>
        </a:solidFill>
      </p:bgPr>
    </p:bg>
    <p:spTree>
      <p:nvGrpSpPr>
        <p:cNvPr id="329" name="Shape 329"/>
        <p:cNvGrpSpPr/>
        <p:nvPr/>
      </p:nvGrpSpPr>
      <p:grpSpPr>
        <a:xfrm>
          <a:off x="0" y="0"/>
          <a:ext cx="0" cy="0"/>
          <a:chOff x="0" y="0"/>
          <a:chExt cx="0" cy="0"/>
        </a:xfrm>
      </p:grpSpPr>
      <p:sp>
        <p:nvSpPr>
          <p:cNvPr id="330" name="Google Shape;330;p20"/>
          <p:cNvSpPr/>
          <p:nvPr/>
        </p:nvSpPr>
        <p:spPr>
          <a:xfrm>
            <a:off x="442913" y="1149350"/>
            <a:ext cx="38751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331" name="Google Shape;331;p20"/>
          <p:cNvCxnSpPr/>
          <p:nvPr/>
        </p:nvCxnSpPr>
        <p:spPr>
          <a:xfrm>
            <a:off x="442913" y="1707838"/>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332" name="Google Shape;332;p20"/>
          <p:cNvSpPr txBox="1"/>
          <p:nvPr>
            <p:ph idx="1" type="body"/>
          </p:nvPr>
        </p:nvSpPr>
        <p:spPr>
          <a:xfrm>
            <a:off x="52984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33" name="Google Shape;333;p20"/>
          <p:cNvSpPr txBox="1"/>
          <p:nvPr>
            <p:ph idx="2" type="body"/>
          </p:nvPr>
        </p:nvSpPr>
        <p:spPr>
          <a:xfrm>
            <a:off x="529843" y="174448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34" name="Google Shape;334;p20"/>
          <p:cNvSpPr/>
          <p:nvPr/>
        </p:nvSpPr>
        <p:spPr>
          <a:xfrm>
            <a:off x="4575482" y="1149350"/>
            <a:ext cx="38751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335" name="Google Shape;335;p20"/>
          <p:cNvCxnSpPr/>
          <p:nvPr/>
        </p:nvCxnSpPr>
        <p:spPr>
          <a:xfrm>
            <a:off x="4575482" y="1707838"/>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336" name="Google Shape;336;p20"/>
          <p:cNvSpPr txBox="1"/>
          <p:nvPr>
            <p:ph idx="3" type="body"/>
          </p:nvPr>
        </p:nvSpPr>
        <p:spPr>
          <a:xfrm>
            <a:off x="466241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37" name="Google Shape;337;p20"/>
          <p:cNvSpPr txBox="1"/>
          <p:nvPr>
            <p:ph idx="4" type="body"/>
          </p:nvPr>
        </p:nvSpPr>
        <p:spPr>
          <a:xfrm>
            <a:off x="4662413" y="151729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38" name="Google Shape;338;p20"/>
          <p:cNvSpPr txBox="1"/>
          <p:nvPr>
            <p:ph idx="5" type="body"/>
          </p:nvPr>
        </p:nvSpPr>
        <p:spPr>
          <a:xfrm>
            <a:off x="4662413" y="174448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39" name="Google Shape;339;p20"/>
          <p:cNvSpPr/>
          <p:nvPr/>
        </p:nvSpPr>
        <p:spPr>
          <a:xfrm>
            <a:off x="442913" y="2099277"/>
            <a:ext cx="80145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40" name="Google Shape;340;p20"/>
          <p:cNvSpPr txBox="1"/>
          <p:nvPr>
            <p:ph idx="6" type="body"/>
          </p:nvPr>
        </p:nvSpPr>
        <p:spPr>
          <a:xfrm>
            <a:off x="529843" y="2160111"/>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41" name="Google Shape;341;p20"/>
          <p:cNvSpPr txBox="1"/>
          <p:nvPr>
            <p:ph idx="7" type="body"/>
          </p:nvPr>
        </p:nvSpPr>
        <p:spPr>
          <a:xfrm>
            <a:off x="529843" y="2467225"/>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42" name="Google Shape;342;p20"/>
          <p:cNvSpPr txBox="1"/>
          <p:nvPr>
            <p:ph idx="8" type="body"/>
          </p:nvPr>
        </p:nvSpPr>
        <p:spPr>
          <a:xfrm>
            <a:off x="529843" y="2694416"/>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43" name="Google Shape;343;p20"/>
          <p:cNvSpPr txBox="1"/>
          <p:nvPr>
            <p:ph idx="9" type="body"/>
          </p:nvPr>
        </p:nvSpPr>
        <p:spPr>
          <a:xfrm>
            <a:off x="529843" y="2920975"/>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44" name="Google Shape;344;p20"/>
          <p:cNvSpPr txBox="1"/>
          <p:nvPr>
            <p:ph idx="13" type="body"/>
          </p:nvPr>
        </p:nvSpPr>
        <p:spPr>
          <a:xfrm>
            <a:off x="529843" y="3153656"/>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345" name="Google Shape;345;p20"/>
          <p:cNvCxnSpPr/>
          <p:nvPr/>
        </p:nvCxnSpPr>
        <p:spPr>
          <a:xfrm>
            <a:off x="442912" y="2657765"/>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46" name="Google Shape;346;p20"/>
          <p:cNvCxnSpPr/>
          <p:nvPr/>
        </p:nvCxnSpPr>
        <p:spPr>
          <a:xfrm>
            <a:off x="442912" y="2884323"/>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47" name="Google Shape;347;p20"/>
          <p:cNvCxnSpPr/>
          <p:nvPr/>
        </p:nvCxnSpPr>
        <p:spPr>
          <a:xfrm>
            <a:off x="442912" y="3117005"/>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48" name="Google Shape;348;p20"/>
          <p:cNvCxnSpPr/>
          <p:nvPr/>
        </p:nvCxnSpPr>
        <p:spPr>
          <a:xfrm>
            <a:off x="442912" y="3343563"/>
            <a:ext cx="8014500" cy="0"/>
          </a:xfrm>
          <a:prstGeom prst="straightConnector1">
            <a:avLst/>
          </a:prstGeom>
          <a:noFill/>
          <a:ln cap="flat" cmpd="sng" w="9525">
            <a:solidFill>
              <a:srgbClr val="D8D8D8"/>
            </a:solidFill>
            <a:prstDash val="solid"/>
            <a:miter lim="400000"/>
            <a:headEnd len="sm" w="sm" type="none"/>
            <a:tailEnd len="sm" w="sm" type="none"/>
          </a:ln>
        </p:spPr>
      </p:cxnSp>
      <p:sp>
        <p:nvSpPr>
          <p:cNvPr id="349" name="Google Shape;349;p20"/>
          <p:cNvSpPr txBox="1"/>
          <p:nvPr>
            <p:ph idx="14" type="body"/>
          </p:nvPr>
        </p:nvSpPr>
        <p:spPr>
          <a:xfrm>
            <a:off x="529843" y="3380215"/>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50" name="Google Shape;350;p20"/>
          <p:cNvSpPr txBox="1"/>
          <p:nvPr>
            <p:ph idx="15" type="body"/>
          </p:nvPr>
        </p:nvSpPr>
        <p:spPr>
          <a:xfrm>
            <a:off x="529843" y="3606774"/>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51" name="Google Shape;351;p20"/>
          <p:cNvSpPr txBox="1"/>
          <p:nvPr>
            <p:ph idx="16" type="body"/>
          </p:nvPr>
        </p:nvSpPr>
        <p:spPr>
          <a:xfrm>
            <a:off x="529843" y="3833333"/>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52" name="Google Shape;352;p20"/>
          <p:cNvSpPr txBox="1"/>
          <p:nvPr>
            <p:ph idx="17" type="body"/>
          </p:nvPr>
        </p:nvSpPr>
        <p:spPr>
          <a:xfrm>
            <a:off x="529843" y="4066014"/>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353" name="Google Shape;353;p20"/>
          <p:cNvCxnSpPr/>
          <p:nvPr/>
        </p:nvCxnSpPr>
        <p:spPr>
          <a:xfrm>
            <a:off x="442912" y="3570123"/>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54" name="Google Shape;354;p20"/>
          <p:cNvCxnSpPr/>
          <p:nvPr/>
        </p:nvCxnSpPr>
        <p:spPr>
          <a:xfrm>
            <a:off x="442912" y="3796681"/>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55" name="Google Shape;355;p20"/>
          <p:cNvCxnSpPr/>
          <p:nvPr/>
        </p:nvCxnSpPr>
        <p:spPr>
          <a:xfrm>
            <a:off x="442912" y="4029363"/>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56" name="Google Shape;356;p20"/>
          <p:cNvCxnSpPr/>
          <p:nvPr/>
        </p:nvCxnSpPr>
        <p:spPr>
          <a:xfrm>
            <a:off x="442912" y="4255921"/>
            <a:ext cx="8014500" cy="0"/>
          </a:xfrm>
          <a:prstGeom prst="straightConnector1">
            <a:avLst/>
          </a:prstGeom>
          <a:noFill/>
          <a:ln cap="flat" cmpd="sng" w="9525">
            <a:solidFill>
              <a:srgbClr val="D8D8D8"/>
            </a:solidFill>
            <a:prstDash val="solid"/>
            <a:miter lim="400000"/>
            <a:headEnd len="sm" w="sm" type="none"/>
            <a:tailEnd len="sm" w="sm" type="none"/>
          </a:ln>
        </p:spPr>
      </p:cxnSp>
      <p:sp>
        <p:nvSpPr>
          <p:cNvPr id="357" name="Google Shape;357;p20"/>
          <p:cNvSpPr txBox="1"/>
          <p:nvPr>
            <p:ph idx="18" type="body"/>
          </p:nvPr>
        </p:nvSpPr>
        <p:spPr>
          <a:xfrm>
            <a:off x="529843" y="4292573"/>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58" name="Google Shape;358;p20"/>
          <p:cNvSpPr txBox="1"/>
          <p:nvPr>
            <p:ph idx="19" type="body"/>
          </p:nvPr>
        </p:nvSpPr>
        <p:spPr>
          <a:xfrm>
            <a:off x="529843" y="1517930"/>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359" name="Google Shape;359;p20"/>
          <p:cNvCxnSpPr/>
          <p:nvPr/>
        </p:nvCxnSpPr>
        <p:spPr>
          <a:xfrm>
            <a:off x="442912" y="4491665"/>
            <a:ext cx="8014500" cy="0"/>
          </a:xfrm>
          <a:prstGeom prst="straightConnector1">
            <a:avLst/>
          </a:prstGeom>
          <a:noFill/>
          <a:ln cap="flat" cmpd="sng" w="9525">
            <a:solidFill>
              <a:srgbClr val="D8D8D8"/>
            </a:solidFill>
            <a:prstDash val="solid"/>
            <a:miter lim="400000"/>
            <a:headEnd len="sm" w="sm" type="none"/>
            <a:tailEnd len="sm" w="sm" type="none"/>
          </a:ln>
        </p:spPr>
      </p:cxnSp>
      <p:sp>
        <p:nvSpPr>
          <p:cNvPr id="360" name="Google Shape;360;p20"/>
          <p:cNvSpPr/>
          <p:nvPr/>
        </p:nvSpPr>
        <p:spPr>
          <a:xfrm>
            <a:off x="442913" y="1149350"/>
            <a:ext cx="3875100" cy="7887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61" name="Google Shape;361;p20"/>
          <p:cNvSpPr/>
          <p:nvPr/>
        </p:nvSpPr>
        <p:spPr>
          <a:xfrm>
            <a:off x="4575482" y="1149350"/>
            <a:ext cx="3875100" cy="7887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62" name="Google Shape;362;p20"/>
          <p:cNvSpPr txBox="1"/>
          <p:nvPr>
            <p:ph idx="20"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363" name="Google Shape;363;p20"/>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364" name="Google Shape;364;p20"/>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365" name="Google Shape;365;p20"/>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8_Cover">
    <p:bg>
      <p:bgPr>
        <a:solidFill>
          <a:schemeClr val="lt1"/>
        </a:solidFill>
      </p:bgPr>
    </p:bg>
    <p:spTree>
      <p:nvGrpSpPr>
        <p:cNvPr id="366" name="Shape 366"/>
        <p:cNvGrpSpPr/>
        <p:nvPr/>
      </p:nvGrpSpPr>
      <p:grpSpPr>
        <a:xfrm>
          <a:off x="0" y="0"/>
          <a:ext cx="0" cy="0"/>
          <a:chOff x="0" y="0"/>
          <a:chExt cx="0" cy="0"/>
        </a:xfrm>
      </p:grpSpPr>
      <p:sp>
        <p:nvSpPr>
          <p:cNvPr id="367" name="Google Shape;367;p21"/>
          <p:cNvSpPr/>
          <p:nvPr/>
        </p:nvSpPr>
        <p:spPr>
          <a:xfrm>
            <a:off x="442913" y="1149350"/>
            <a:ext cx="38751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368" name="Google Shape;368;p21"/>
          <p:cNvCxnSpPr/>
          <p:nvPr/>
        </p:nvCxnSpPr>
        <p:spPr>
          <a:xfrm>
            <a:off x="442913" y="1707838"/>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369" name="Google Shape;369;p21"/>
          <p:cNvSpPr txBox="1"/>
          <p:nvPr>
            <p:ph idx="1" type="body"/>
          </p:nvPr>
        </p:nvSpPr>
        <p:spPr>
          <a:xfrm>
            <a:off x="529843"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0" name="Google Shape;370;p21"/>
          <p:cNvSpPr txBox="1"/>
          <p:nvPr>
            <p:ph idx="2" type="body"/>
          </p:nvPr>
        </p:nvSpPr>
        <p:spPr>
          <a:xfrm>
            <a:off x="529843" y="174448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1" name="Google Shape;371;p21"/>
          <p:cNvSpPr/>
          <p:nvPr/>
        </p:nvSpPr>
        <p:spPr>
          <a:xfrm>
            <a:off x="4575482" y="1149350"/>
            <a:ext cx="38751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372" name="Google Shape;372;p21"/>
          <p:cNvCxnSpPr/>
          <p:nvPr/>
        </p:nvCxnSpPr>
        <p:spPr>
          <a:xfrm>
            <a:off x="4575482" y="1707838"/>
            <a:ext cx="3875100" cy="0"/>
          </a:xfrm>
          <a:prstGeom prst="straightConnector1">
            <a:avLst/>
          </a:prstGeom>
          <a:noFill/>
          <a:ln cap="flat" cmpd="sng" w="9525">
            <a:solidFill>
              <a:srgbClr val="D8D8D8"/>
            </a:solidFill>
            <a:prstDash val="solid"/>
            <a:miter lim="400000"/>
            <a:headEnd len="sm" w="sm" type="none"/>
            <a:tailEnd len="sm" w="sm" type="none"/>
          </a:ln>
        </p:spPr>
      </p:cxnSp>
      <p:sp>
        <p:nvSpPr>
          <p:cNvPr id="373" name="Google Shape;373;p21"/>
          <p:cNvSpPr txBox="1"/>
          <p:nvPr>
            <p:ph idx="3" type="body"/>
          </p:nvPr>
        </p:nvSpPr>
        <p:spPr>
          <a:xfrm>
            <a:off x="4669136" y="1210184"/>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4" name="Google Shape;374;p21"/>
          <p:cNvSpPr txBox="1"/>
          <p:nvPr>
            <p:ph idx="4" type="body"/>
          </p:nvPr>
        </p:nvSpPr>
        <p:spPr>
          <a:xfrm>
            <a:off x="4669136" y="1517298"/>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5" name="Google Shape;375;p21"/>
          <p:cNvSpPr txBox="1"/>
          <p:nvPr>
            <p:ph idx="5" type="body"/>
          </p:nvPr>
        </p:nvSpPr>
        <p:spPr>
          <a:xfrm>
            <a:off x="4669136" y="1744489"/>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6" name="Google Shape;376;p21"/>
          <p:cNvSpPr/>
          <p:nvPr/>
        </p:nvSpPr>
        <p:spPr>
          <a:xfrm>
            <a:off x="442913" y="2099277"/>
            <a:ext cx="80145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77" name="Google Shape;377;p21"/>
          <p:cNvSpPr txBox="1"/>
          <p:nvPr>
            <p:ph idx="6" type="body"/>
          </p:nvPr>
        </p:nvSpPr>
        <p:spPr>
          <a:xfrm>
            <a:off x="529843" y="2160111"/>
            <a:ext cx="23622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8" name="Google Shape;378;p21"/>
          <p:cNvSpPr txBox="1"/>
          <p:nvPr>
            <p:ph idx="7" type="body"/>
          </p:nvPr>
        </p:nvSpPr>
        <p:spPr>
          <a:xfrm>
            <a:off x="529843" y="2467225"/>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79" name="Google Shape;379;p21"/>
          <p:cNvSpPr txBox="1"/>
          <p:nvPr>
            <p:ph idx="8" type="body"/>
          </p:nvPr>
        </p:nvSpPr>
        <p:spPr>
          <a:xfrm>
            <a:off x="529843" y="2694416"/>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80" name="Google Shape;380;p21"/>
          <p:cNvSpPr txBox="1"/>
          <p:nvPr>
            <p:ph idx="9" type="body"/>
          </p:nvPr>
        </p:nvSpPr>
        <p:spPr>
          <a:xfrm>
            <a:off x="529843" y="2920975"/>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81" name="Google Shape;381;p21"/>
          <p:cNvSpPr txBox="1"/>
          <p:nvPr>
            <p:ph idx="13" type="body"/>
          </p:nvPr>
        </p:nvSpPr>
        <p:spPr>
          <a:xfrm>
            <a:off x="529843" y="3153656"/>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382" name="Google Shape;382;p21"/>
          <p:cNvCxnSpPr/>
          <p:nvPr/>
        </p:nvCxnSpPr>
        <p:spPr>
          <a:xfrm>
            <a:off x="442912" y="2657765"/>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83" name="Google Shape;383;p21"/>
          <p:cNvCxnSpPr/>
          <p:nvPr/>
        </p:nvCxnSpPr>
        <p:spPr>
          <a:xfrm>
            <a:off x="442912" y="2884323"/>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84" name="Google Shape;384;p21"/>
          <p:cNvCxnSpPr/>
          <p:nvPr/>
        </p:nvCxnSpPr>
        <p:spPr>
          <a:xfrm>
            <a:off x="442912" y="3117005"/>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85" name="Google Shape;385;p21"/>
          <p:cNvCxnSpPr/>
          <p:nvPr/>
        </p:nvCxnSpPr>
        <p:spPr>
          <a:xfrm>
            <a:off x="442912" y="3343563"/>
            <a:ext cx="8014500" cy="0"/>
          </a:xfrm>
          <a:prstGeom prst="straightConnector1">
            <a:avLst/>
          </a:prstGeom>
          <a:noFill/>
          <a:ln cap="flat" cmpd="sng" w="9525">
            <a:solidFill>
              <a:srgbClr val="D8D8D8"/>
            </a:solidFill>
            <a:prstDash val="solid"/>
            <a:miter lim="400000"/>
            <a:headEnd len="sm" w="sm" type="none"/>
            <a:tailEnd len="sm" w="sm" type="none"/>
          </a:ln>
        </p:spPr>
      </p:cxnSp>
      <p:sp>
        <p:nvSpPr>
          <p:cNvPr id="386" name="Google Shape;386;p21"/>
          <p:cNvSpPr txBox="1"/>
          <p:nvPr>
            <p:ph idx="14" type="body"/>
          </p:nvPr>
        </p:nvSpPr>
        <p:spPr>
          <a:xfrm>
            <a:off x="529843" y="3380215"/>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87" name="Google Shape;387;p21"/>
          <p:cNvSpPr txBox="1"/>
          <p:nvPr>
            <p:ph idx="15" type="body"/>
          </p:nvPr>
        </p:nvSpPr>
        <p:spPr>
          <a:xfrm>
            <a:off x="529843" y="3606774"/>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88" name="Google Shape;388;p21"/>
          <p:cNvSpPr txBox="1"/>
          <p:nvPr>
            <p:ph idx="16" type="body"/>
          </p:nvPr>
        </p:nvSpPr>
        <p:spPr>
          <a:xfrm>
            <a:off x="529843" y="3833333"/>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89" name="Google Shape;389;p21"/>
          <p:cNvSpPr txBox="1"/>
          <p:nvPr>
            <p:ph idx="17" type="body"/>
          </p:nvPr>
        </p:nvSpPr>
        <p:spPr>
          <a:xfrm>
            <a:off x="529843" y="4066014"/>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390" name="Google Shape;390;p21"/>
          <p:cNvCxnSpPr/>
          <p:nvPr/>
        </p:nvCxnSpPr>
        <p:spPr>
          <a:xfrm>
            <a:off x="442912" y="3570123"/>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91" name="Google Shape;391;p21"/>
          <p:cNvCxnSpPr/>
          <p:nvPr/>
        </p:nvCxnSpPr>
        <p:spPr>
          <a:xfrm>
            <a:off x="442912" y="3796681"/>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92" name="Google Shape;392;p21"/>
          <p:cNvCxnSpPr/>
          <p:nvPr/>
        </p:nvCxnSpPr>
        <p:spPr>
          <a:xfrm>
            <a:off x="442912" y="4029363"/>
            <a:ext cx="8014500" cy="0"/>
          </a:xfrm>
          <a:prstGeom prst="straightConnector1">
            <a:avLst/>
          </a:prstGeom>
          <a:noFill/>
          <a:ln cap="flat" cmpd="sng" w="9525">
            <a:solidFill>
              <a:srgbClr val="D8D8D8"/>
            </a:solidFill>
            <a:prstDash val="solid"/>
            <a:miter lim="400000"/>
            <a:headEnd len="sm" w="sm" type="none"/>
            <a:tailEnd len="sm" w="sm" type="none"/>
          </a:ln>
        </p:spPr>
      </p:cxnSp>
      <p:cxnSp>
        <p:nvCxnSpPr>
          <p:cNvPr id="393" name="Google Shape;393;p21"/>
          <p:cNvCxnSpPr/>
          <p:nvPr/>
        </p:nvCxnSpPr>
        <p:spPr>
          <a:xfrm>
            <a:off x="442912" y="4255921"/>
            <a:ext cx="8014500" cy="0"/>
          </a:xfrm>
          <a:prstGeom prst="straightConnector1">
            <a:avLst/>
          </a:prstGeom>
          <a:noFill/>
          <a:ln cap="flat" cmpd="sng" w="9525">
            <a:solidFill>
              <a:srgbClr val="D8D8D8"/>
            </a:solidFill>
            <a:prstDash val="solid"/>
            <a:miter lim="400000"/>
            <a:headEnd len="sm" w="sm" type="none"/>
            <a:tailEnd len="sm" w="sm" type="none"/>
          </a:ln>
        </p:spPr>
      </p:cxnSp>
      <p:sp>
        <p:nvSpPr>
          <p:cNvPr id="394" name="Google Shape;394;p21"/>
          <p:cNvSpPr txBox="1"/>
          <p:nvPr>
            <p:ph idx="18" type="body"/>
          </p:nvPr>
        </p:nvSpPr>
        <p:spPr>
          <a:xfrm>
            <a:off x="529843" y="4292573"/>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395" name="Google Shape;395;p21"/>
          <p:cNvSpPr txBox="1"/>
          <p:nvPr>
            <p:ph idx="19" type="body"/>
          </p:nvPr>
        </p:nvSpPr>
        <p:spPr>
          <a:xfrm>
            <a:off x="529843" y="1517930"/>
            <a:ext cx="3048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396" name="Google Shape;396;p21"/>
          <p:cNvCxnSpPr/>
          <p:nvPr/>
        </p:nvCxnSpPr>
        <p:spPr>
          <a:xfrm>
            <a:off x="442912" y="4491665"/>
            <a:ext cx="8014500" cy="0"/>
          </a:xfrm>
          <a:prstGeom prst="straightConnector1">
            <a:avLst/>
          </a:prstGeom>
          <a:noFill/>
          <a:ln cap="flat" cmpd="sng" w="9525">
            <a:solidFill>
              <a:srgbClr val="D8D8D8"/>
            </a:solidFill>
            <a:prstDash val="solid"/>
            <a:miter lim="400000"/>
            <a:headEnd len="sm" w="sm" type="none"/>
            <a:tailEnd len="sm" w="sm" type="none"/>
          </a:ln>
        </p:spPr>
      </p:cxnSp>
      <p:sp>
        <p:nvSpPr>
          <p:cNvPr id="397" name="Google Shape;397;p21"/>
          <p:cNvSpPr/>
          <p:nvPr/>
        </p:nvSpPr>
        <p:spPr>
          <a:xfrm>
            <a:off x="442913" y="1149350"/>
            <a:ext cx="3875100" cy="7887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98" name="Google Shape;398;p21"/>
          <p:cNvSpPr/>
          <p:nvPr/>
        </p:nvSpPr>
        <p:spPr>
          <a:xfrm>
            <a:off x="4575482" y="1149350"/>
            <a:ext cx="3875100" cy="788700"/>
          </a:xfrm>
          <a:prstGeom prst="rect">
            <a:avLst/>
          </a:prstGeom>
          <a:noFill/>
          <a:ln cap="flat" cmpd="sng" w="9525">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399" name="Google Shape;399;p21"/>
          <p:cNvSpPr txBox="1"/>
          <p:nvPr>
            <p:ph idx="20"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400" name="Google Shape;400;p21"/>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401" name="Google Shape;401;p21"/>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402" name="Google Shape;402;p21"/>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5_Cover">
    <p:bg>
      <p:bgPr>
        <a:solidFill>
          <a:schemeClr val="lt1"/>
        </a:solidFill>
      </p:bgPr>
    </p:bg>
    <p:spTree>
      <p:nvGrpSpPr>
        <p:cNvPr id="403" name="Shape 403"/>
        <p:cNvGrpSpPr/>
        <p:nvPr/>
      </p:nvGrpSpPr>
      <p:grpSpPr>
        <a:xfrm>
          <a:off x="0" y="0"/>
          <a:ext cx="0" cy="0"/>
          <a:chOff x="0" y="0"/>
          <a:chExt cx="0" cy="0"/>
        </a:xfrm>
      </p:grpSpPr>
      <p:sp>
        <p:nvSpPr>
          <p:cNvPr id="404" name="Google Shape;404;p22"/>
          <p:cNvSpPr/>
          <p:nvPr/>
        </p:nvSpPr>
        <p:spPr>
          <a:xfrm>
            <a:off x="440531" y="1861072"/>
            <a:ext cx="19107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405" name="Google Shape;405;p22"/>
          <p:cNvCxnSpPr/>
          <p:nvPr/>
        </p:nvCxnSpPr>
        <p:spPr>
          <a:xfrm>
            <a:off x="440531"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06" name="Google Shape;406;p22"/>
          <p:cNvSpPr txBox="1"/>
          <p:nvPr>
            <p:ph idx="1" type="body"/>
          </p:nvPr>
        </p:nvSpPr>
        <p:spPr>
          <a:xfrm>
            <a:off x="527462"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07" name="Google Shape;407;p22"/>
          <p:cNvSpPr txBox="1"/>
          <p:nvPr>
            <p:ph idx="2" type="body"/>
          </p:nvPr>
        </p:nvSpPr>
        <p:spPr>
          <a:xfrm>
            <a:off x="527462"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08" name="Google Shape;408;p22"/>
          <p:cNvSpPr txBox="1"/>
          <p:nvPr>
            <p:ph idx="3" type="body"/>
          </p:nvPr>
        </p:nvSpPr>
        <p:spPr>
          <a:xfrm>
            <a:off x="527462"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09" name="Google Shape;409;p22"/>
          <p:cNvCxnSpPr/>
          <p:nvPr/>
        </p:nvCxnSpPr>
        <p:spPr>
          <a:xfrm>
            <a:off x="440531"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10" name="Google Shape;410;p22"/>
          <p:cNvSpPr txBox="1"/>
          <p:nvPr>
            <p:ph idx="4" type="body"/>
          </p:nvPr>
        </p:nvSpPr>
        <p:spPr>
          <a:xfrm>
            <a:off x="527462"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11" name="Google Shape;411;p22"/>
          <p:cNvCxnSpPr/>
          <p:nvPr/>
        </p:nvCxnSpPr>
        <p:spPr>
          <a:xfrm>
            <a:off x="440531"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12" name="Google Shape;412;p22"/>
          <p:cNvSpPr txBox="1"/>
          <p:nvPr>
            <p:ph idx="5" type="body"/>
          </p:nvPr>
        </p:nvSpPr>
        <p:spPr>
          <a:xfrm>
            <a:off x="527462"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13" name="Google Shape;413;p22"/>
          <p:cNvCxnSpPr/>
          <p:nvPr/>
        </p:nvCxnSpPr>
        <p:spPr>
          <a:xfrm>
            <a:off x="440531"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14" name="Google Shape;414;p22"/>
          <p:cNvSpPr txBox="1"/>
          <p:nvPr>
            <p:ph idx="6" type="body"/>
          </p:nvPr>
        </p:nvSpPr>
        <p:spPr>
          <a:xfrm>
            <a:off x="527462"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15" name="Google Shape;415;p22"/>
          <p:cNvCxnSpPr/>
          <p:nvPr/>
        </p:nvCxnSpPr>
        <p:spPr>
          <a:xfrm>
            <a:off x="440531"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16" name="Google Shape;416;p22"/>
          <p:cNvSpPr txBox="1"/>
          <p:nvPr>
            <p:ph idx="7" type="body"/>
          </p:nvPr>
        </p:nvSpPr>
        <p:spPr>
          <a:xfrm>
            <a:off x="527462"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17" name="Google Shape;417;p22"/>
          <p:cNvCxnSpPr/>
          <p:nvPr/>
        </p:nvCxnSpPr>
        <p:spPr>
          <a:xfrm>
            <a:off x="440531"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418" name="Google Shape;418;p22"/>
          <p:cNvCxnSpPr/>
          <p:nvPr/>
        </p:nvCxnSpPr>
        <p:spPr>
          <a:xfrm>
            <a:off x="440531"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19" name="Google Shape;419;p22"/>
          <p:cNvSpPr txBox="1"/>
          <p:nvPr>
            <p:ph idx="8" type="body"/>
          </p:nvPr>
        </p:nvSpPr>
        <p:spPr>
          <a:xfrm>
            <a:off x="527462"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20" name="Google Shape;420;p22"/>
          <p:cNvCxnSpPr/>
          <p:nvPr/>
        </p:nvCxnSpPr>
        <p:spPr>
          <a:xfrm>
            <a:off x="440531"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21" name="Google Shape;421;p22"/>
          <p:cNvSpPr txBox="1"/>
          <p:nvPr>
            <p:ph idx="9" type="body"/>
          </p:nvPr>
        </p:nvSpPr>
        <p:spPr>
          <a:xfrm>
            <a:off x="527462"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22" name="Google Shape;422;p22"/>
          <p:cNvSpPr/>
          <p:nvPr/>
        </p:nvSpPr>
        <p:spPr>
          <a:xfrm>
            <a:off x="440531"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23" name="Google Shape;423;p22"/>
          <p:cNvSpPr/>
          <p:nvPr/>
        </p:nvSpPr>
        <p:spPr>
          <a:xfrm>
            <a:off x="2563969" y="1861072"/>
            <a:ext cx="19107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424" name="Google Shape;424;p22"/>
          <p:cNvCxnSpPr/>
          <p:nvPr/>
        </p:nvCxnSpPr>
        <p:spPr>
          <a:xfrm>
            <a:off x="2563969"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25" name="Google Shape;425;p22"/>
          <p:cNvSpPr txBox="1"/>
          <p:nvPr>
            <p:ph idx="13" type="body"/>
          </p:nvPr>
        </p:nvSpPr>
        <p:spPr>
          <a:xfrm>
            <a:off x="2650899"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26" name="Google Shape;426;p22"/>
          <p:cNvSpPr txBox="1"/>
          <p:nvPr>
            <p:ph idx="14" type="body"/>
          </p:nvPr>
        </p:nvSpPr>
        <p:spPr>
          <a:xfrm>
            <a:off x="2650899"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27" name="Google Shape;427;p22"/>
          <p:cNvSpPr txBox="1"/>
          <p:nvPr>
            <p:ph idx="15" type="body"/>
          </p:nvPr>
        </p:nvSpPr>
        <p:spPr>
          <a:xfrm>
            <a:off x="2650899"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28" name="Google Shape;428;p22"/>
          <p:cNvCxnSpPr/>
          <p:nvPr/>
        </p:nvCxnSpPr>
        <p:spPr>
          <a:xfrm>
            <a:off x="2563969"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29" name="Google Shape;429;p22"/>
          <p:cNvSpPr txBox="1"/>
          <p:nvPr>
            <p:ph idx="16" type="body"/>
          </p:nvPr>
        </p:nvSpPr>
        <p:spPr>
          <a:xfrm>
            <a:off x="2650899"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30" name="Google Shape;430;p22"/>
          <p:cNvCxnSpPr/>
          <p:nvPr/>
        </p:nvCxnSpPr>
        <p:spPr>
          <a:xfrm>
            <a:off x="2563969"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31" name="Google Shape;431;p22"/>
          <p:cNvSpPr txBox="1"/>
          <p:nvPr>
            <p:ph idx="17" type="body"/>
          </p:nvPr>
        </p:nvSpPr>
        <p:spPr>
          <a:xfrm>
            <a:off x="2650899"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32" name="Google Shape;432;p22"/>
          <p:cNvCxnSpPr/>
          <p:nvPr/>
        </p:nvCxnSpPr>
        <p:spPr>
          <a:xfrm>
            <a:off x="2563969"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33" name="Google Shape;433;p22"/>
          <p:cNvSpPr txBox="1"/>
          <p:nvPr>
            <p:ph idx="18" type="body"/>
          </p:nvPr>
        </p:nvSpPr>
        <p:spPr>
          <a:xfrm>
            <a:off x="2650899"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34" name="Google Shape;434;p22"/>
          <p:cNvCxnSpPr/>
          <p:nvPr/>
        </p:nvCxnSpPr>
        <p:spPr>
          <a:xfrm>
            <a:off x="2563969"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35" name="Google Shape;435;p22"/>
          <p:cNvSpPr txBox="1"/>
          <p:nvPr>
            <p:ph idx="19" type="body"/>
          </p:nvPr>
        </p:nvSpPr>
        <p:spPr>
          <a:xfrm>
            <a:off x="2650899"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36" name="Google Shape;436;p22"/>
          <p:cNvCxnSpPr/>
          <p:nvPr/>
        </p:nvCxnSpPr>
        <p:spPr>
          <a:xfrm>
            <a:off x="2563969"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437" name="Google Shape;437;p22"/>
          <p:cNvCxnSpPr/>
          <p:nvPr/>
        </p:nvCxnSpPr>
        <p:spPr>
          <a:xfrm>
            <a:off x="2563969"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38" name="Google Shape;438;p22"/>
          <p:cNvSpPr txBox="1"/>
          <p:nvPr>
            <p:ph idx="20" type="body"/>
          </p:nvPr>
        </p:nvSpPr>
        <p:spPr>
          <a:xfrm>
            <a:off x="2650899"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39" name="Google Shape;439;p22"/>
          <p:cNvCxnSpPr/>
          <p:nvPr/>
        </p:nvCxnSpPr>
        <p:spPr>
          <a:xfrm>
            <a:off x="2563969"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40" name="Google Shape;440;p22"/>
          <p:cNvSpPr txBox="1"/>
          <p:nvPr>
            <p:ph idx="21" type="body"/>
          </p:nvPr>
        </p:nvSpPr>
        <p:spPr>
          <a:xfrm>
            <a:off x="2650899"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41" name="Google Shape;441;p22"/>
          <p:cNvSpPr/>
          <p:nvPr/>
        </p:nvSpPr>
        <p:spPr>
          <a:xfrm>
            <a:off x="2563969"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42" name="Google Shape;442;p22"/>
          <p:cNvSpPr/>
          <p:nvPr/>
        </p:nvSpPr>
        <p:spPr>
          <a:xfrm>
            <a:off x="4677075" y="1861072"/>
            <a:ext cx="19107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443" name="Google Shape;443;p22"/>
          <p:cNvCxnSpPr/>
          <p:nvPr/>
        </p:nvCxnSpPr>
        <p:spPr>
          <a:xfrm>
            <a:off x="4677075"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44" name="Google Shape;444;p22"/>
          <p:cNvSpPr txBox="1"/>
          <p:nvPr>
            <p:ph idx="22" type="body"/>
          </p:nvPr>
        </p:nvSpPr>
        <p:spPr>
          <a:xfrm>
            <a:off x="4764006"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45" name="Google Shape;445;p22"/>
          <p:cNvSpPr txBox="1"/>
          <p:nvPr>
            <p:ph idx="23" type="body"/>
          </p:nvPr>
        </p:nvSpPr>
        <p:spPr>
          <a:xfrm>
            <a:off x="4764006"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46" name="Google Shape;446;p22"/>
          <p:cNvSpPr txBox="1"/>
          <p:nvPr>
            <p:ph idx="24" type="body"/>
          </p:nvPr>
        </p:nvSpPr>
        <p:spPr>
          <a:xfrm>
            <a:off x="4764006"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47" name="Google Shape;447;p22"/>
          <p:cNvCxnSpPr/>
          <p:nvPr/>
        </p:nvCxnSpPr>
        <p:spPr>
          <a:xfrm>
            <a:off x="4677075"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48" name="Google Shape;448;p22"/>
          <p:cNvSpPr txBox="1"/>
          <p:nvPr>
            <p:ph idx="25" type="body"/>
          </p:nvPr>
        </p:nvSpPr>
        <p:spPr>
          <a:xfrm>
            <a:off x="4764006"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49" name="Google Shape;449;p22"/>
          <p:cNvCxnSpPr/>
          <p:nvPr/>
        </p:nvCxnSpPr>
        <p:spPr>
          <a:xfrm>
            <a:off x="4677075"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50" name="Google Shape;450;p22"/>
          <p:cNvSpPr txBox="1"/>
          <p:nvPr>
            <p:ph idx="26" type="body"/>
          </p:nvPr>
        </p:nvSpPr>
        <p:spPr>
          <a:xfrm>
            <a:off x="4764006"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51" name="Google Shape;451;p22"/>
          <p:cNvCxnSpPr/>
          <p:nvPr/>
        </p:nvCxnSpPr>
        <p:spPr>
          <a:xfrm>
            <a:off x="4677075"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52" name="Google Shape;452;p22"/>
          <p:cNvSpPr txBox="1"/>
          <p:nvPr>
            <p:ph idx="27" type="body"/>
          </p:nvPr>
        </p:nvSpPr>
        <p:spPr>
          <a:xfrm>
            <a:off x="4764006"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53" name="Google Shape;453;p22"/>
          <p:cNvCxnSpPr/>
          <p:nvPr/>
        </p:nvCxnSpPr>
        <p:spPr>
          <a:xfrm>
            <a:off x="4677075"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54" name="Google Shape;454;p22"/>
          <p:cNvSpPr txBox="1"/>
          <p:nvPr>
            <p:ph idx="28" type="body"/>
          </p:nvPr>
        </p:nvSpPr>
        <p:spPr>
          <a:xfrm>
            <a:off x="4764006"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55" name="Google Shape;455;p22"/>
          <p:cNvCxnSpPr/>
          <p:nvPr/>
        </p:nvCxnSpPr>
        <p:spPr>
          <a:xfrm>
            <a:off x="4677075"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456" name="Google Shape;456;p22"/>
          <p:cNvCxnSpPr/>
          <p:nvPr/>
        </p:nvCxnSpPr>
        <p:spPr>
          <a:xfrm>
            <a:off x="4677075"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57" name="Google Shape;457;p22"/>
          <p:cNvSpPr txBox="1"/>
          <p:nvPr>
            <p:ph idx="29" type="body"/>
          </p:nvPr>
        </p:nvSpPr>
        <p:spPr>
          <a:xfrm>
            <a:off x="4764006"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58" name="Google Shape;458;p22"/>
          <p:cNvCxnSpPr/>
          <p:nvPr/>
        </p:nvCxnSpPr>
        <p:spPr>
          <a:xfrm>
            <a:off x="4677075"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59" name="Google Shape;459;p22"/>
          <p:cNvSpPr txBox="1"/>
          <p:nvPr>
            <p:ph idx="30" type="body"/>
          </p:nvPr>
        </p:nvSpPr>
        <p:spPr>
          <a:xfrm>
            <a:off x="4764006"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60" name="Google Shape;460;p22"/>
          <p:cNvSpPr/>
          <p:nvPr/>
        </p:nvSpPr>
        <p:spPr>
          <a:xfrm>
            <a:off x="4677075"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1" name="Google Shape;461;p22"/>
          <p:cNvSpPr/>
          <p:nvPr/>
        </p:nvSpPr>
        <p:spPr>
          <a:xfrm>
            <a:off x="6792638" y="1861072"/>
            <a:ext cx="19107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462" name="Google Shape;462;p22"/>
          <p:cNvCxnSpPr/>
          <p:nvPr/>
        </p:nvCxnSpPr>
        <p:spPr>
          <a:xfrm>
            <a:off x="6792638"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63" name="Google Shape;463;p22"/>
          <p:cNvSpPr txBox="1"/>
          <p:nvPr>
            <p:ph idx="31" type="body"/>
          </p:nvPr>
        </p:nvSpPr>
        <p:spPr>
          <a:xfrm>
            <a:off x="6879569"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64" name="Google Shape;464;p22"/>
          <p:cNvSpPr txBox="1"/>
          <p:nvPr>
            <p:ph idx="32" type="body"/>
          </p:nvPr>
        </p:nvSpPr>
        <p:spPr>
          <a:xfrm>
            <a:off x="6879569"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65" name="Google Shape;465;p22"/>
          <p:cNvSpPr txBox="1"/>
          <p:nvPr>
            <p:ph idx="33" type="body"/>
          </p:nvPr>
        </p:nvSpPr>
        <p:spPr>
          <a:xfrm>
            <a:off x="6879569"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66" name="Google Shape;466;p22"/>
          <p:cNvCxnSpPr/>
          <p:nvPr/>
        </p:nvCxnSpPr>
        <p:spPr>
          <a:xfrm>
            <a:off x="6792638"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67" name="Google Shape;467;p22"/>
          <p:cNvSpPr txBox="1"/>
          <p:nvPr>
            <p:ph idx="34" type="body"/>
          </p:nvPr>
        </p:nvSpPr>
        <p:spPr>
          <a:xfrm>
            <a:off x="6879569"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68" name="Google Shape;468;p22"/>
          <p:cNvCxnSpPr/>
          <p:nvPr/>
        </p:nvCxnSpPr>
        <p:spPr>
          <a:xfrm>
            <a:off x="6792638"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69" name="Google Shape;469;p22"/>
          <p:cNvSpPr txBox="1"/>
          <p:nvPr>
            <p:ph idx="35" type="body"/>
          </p:nvPr>
        </p:nvSpPr>
        <p:spPr>
          <a:xfrm>
            <a:off x="6879569"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70" name="Google Shape;470;p22"/>
          <p:cNvCxnSpPr/>
          <p:nvPr/>
        </p:nvCxnSpPr>
        <p:spPr>
          <a:xfrm>
            <a:off x="6792638"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71" name="Google Shape;471;p22"/>
          <p:cNvSpPr txBox="1"/>
          <p:nvPr>
            <p:ph idx="36" type="body"/>
          </p:nvPr>
        </p:nvSpPr>
        <p:spPr>
          <a:xfrm>
            <a:off x="6879569"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72" name="Google Shape;472;p22"/>
          <p:cNvCxnSpPr/>
          <p:nvPr/>
        </p:nvCxnSpPr>
        <p:spPr>
          <a:xfrm>
            <a:off x="6792638"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73" name="Google Shape;473;p22"/>
          <p:cNvSpPr txBox="1"/>
          <p:nvPr>
            <p:ph idx="37" type="body"/>
          </p:nvPr>
        </p:nvSpPr>
        <p:spPr>
          <a:xfrm>
            <a:off x="6879569"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74" name="Google Shape;474;p22"/>
          <p:cNvCxnSpPr/>
          <p:nvPr/>
        </p:nvCxnSpPr>
        <p:spPr>
          <a:xfrm>
            <a:off x="6792638"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475" name="Google Shape;475;p22"/>
          <p:cNvCxnSpPr/>
          <p:nvPr/>
        </p:nvCxnSpPr>
        <p:spPr>
          <a:xfrm>
            <a:off x="6792638"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76" name="Google Shape;476;p22"/>
          <p:cNvSpPr txBox="1"/>
          <p:nvPr>
            <p:ph idx="38" type="body"/>
          </p:nvPr>
        </p:nvSpPr>
        <p:spPr>
          <a:xfrm>
            <a:off x="6879569"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77" name="Google Shape;477;p22"/>
          <p:cNvCxnSpPr/>
          <p:nvPr/>
        </p:nvCxnSpPr>
        <p:spPr>
          <a:xfrm>
            <a:off x="6792638"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78" name="Google Shape;478;p22"/>
          <p:cNvSpPr txBox="1"/>
          <p:nvPr>
            <p:ph idx="39" type="body"/>
          </p:nvPr>
        </p:nvSpPr>
        <p:spPr>
          <a:xfrm>
            <a:off x="6879569"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79" name="Google Shape;479;p22"/>
          <p:cNvSpPr/>
          <p:nvPr/>
        </p:nvSpPr>
        <p:spPr>
          <a:xfrm>
            <a:off x="6792638"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0" name="Google Shape;480;p22"/>
          <p:cNvSpPr txBox="1"/>
          <p:nvPr>
            <p:ph idx="40" type="body"/>
          </p:nvPr>
        </p:nvSpPr>
        <p:spPr>
          <a:xfrm>
            <a:off x="527462"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81" name="Google Shape;481;p22"/>
          <p:cNvSpPr txBox="1"/>
          <p:nvPr>
            <p:ph idx="41" type="body"/>
          </p:nvPr>
        </p:nvSpPr>
        <p:spPr>
          <a:xfrm>
            <a:off x="2650899"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82" name="Google Shape;482;p22"/>
          <p:cNvSpPr txBox="1"/>
          <p:nvPr>
            <p:ph idx="42" type="body"/>
          </p:nvPr>
        </p:nvSpPr>
        <p:spPr>
          <a:xfrm>
            <a:off x="4764006"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83" name="Google Shape;483;p22"/>
          <p:cNvSpPr txBox="1"/>
          <p:nvPr>
            <p:ph idx="43" type="body"/>
          </p:nvPr>
        </p:nvSpPr>
        <p:spPr>
          <a:xfrm>
            <a:off x="6879569"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84" name="Google Shape;484;p22"/>
          <p:cNvSpPr txBox="1"/>
          <p:nvPr>
            <p:ph idx="44"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485" name="Google Shape;485;p22"/>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486" name="Google Shape;486;p22"/>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487" name="Google Shape;487;p22"/>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9_Cover">
    <p:bg>
      <p:bgPr>
        <a:solidFill>
          <a:schemeClr val="lt1"/>
        </a:solidFill>
      </p:bgPr>
    </p:bg>
    <p:spTree>
      <p:nvGrpSpPr>
        <p:cNvPr id="488" name="Shape 488"/>
        <p:cNvGrpSpPr/>
        <p:nvPr/>
      </p:nvGrpSpPr>
      <p:grpSpPr>
        <a:xfrm>
          <a:off x="0" y="0"/>
          <a:ext cx="0" cy="0"/>
          <a:chOff x="0" y="0"/>
          <a:chExt cx="0" cy="0"/>
        </a:xfrm>
      </p:grpSpPr>
      <p:sp>
        <p:nvSpPr>
          <p:cNvPr id="489" name="Google Shape;489;p23"/>
          <p:cNvSpPr/>
          <p:nvPr/>
        </p:nvSpPr>
        <p:spPr>
          <a:xfrm>
            <a:off x="440531" y="1861072"/>
            <a:ext cx="19107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490" name="Google Shape;490;p23"/>
          <p:cNvCxnSpPr/>
          <p:nvPr/>
        </p:nvCxnSpPr>
        <p:spPr>
          <a:xfrm>
            <a:off x="440531"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91" name="Google Shape;491;p23"/>
          <p:cNvSpPr txBox="1"/>
          <p:nvPr>
            <p:ph idx="1" type="body"/>
          </p:nvPr>
        </p:nvSpPr>
        <p:spPr>
          <a:xfrm>
            <a:off x="527462"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92" name="Google Shape;492;p23"/>
          <p:cNvSpPr txBox="1"/>
          <p:nvPr>
            <p:ph idx="2" type="body"/>
          </p:nvPr>
        </p:nvSpPr>
        <p:spPr>
          <a:xfrm>
            <a:off x="527462"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493" name="Google Shape;493;p23"/>
          <p:cNvSpPr txBox="1"/>
          <p:nvPr>
            <p:ph idx="3" type="body"/>
          </p:nvPr>
        </p:nvSpPr>
        <p:spPr>
          <a:xfrm>
            <a:off x="527462"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94" name="Google Shape;494;p23"/>
          <p:cNvCxnSpPr/>
          <p:nvPr/>
        </p:nvCxnSpPr>
        <p:spPr>
          <a:xfrm>
            <a:off x="440531"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95" name="Google Shape;495;p23"/>
          <p:cNvSpPr txBox="1"/>
          <p:nvPr>
            <p:ph idx="4" type="body"/>
          </p:nvPr>
        </p:nvSpPr>
        <p:spPr>
          <a:xfrm>
            <a:off x="527462"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96" name="Google Shape;496;p23"/>
          <p:cNvCxnSpPr/>
          <p:nvPr/>
        </p:nvCxnSpPr>
        <p:spPr>
          <a:xfrm>
            <a:off x="440531"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97" name="Google Shape;497;p23"/>
          <p:cNvSpPr txBox="1"/>
          <p:nvPr>
            <p:ph idx="5" type="body"/>
          </p:nvPr>
        </p:nvSpPr>
        <p:spPr>
          <a:xfrm>
            <a:off x="527462"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498" name="Google Shape;498;p23"/>
          <p:cNvCxnSpPr/>
          <p:nvPr/>
        </p:nvCxnSpPr>
        <p:spPr>
          <a:xfrm>
            <a:off x="440531"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499" name="Google Shape;499;p23"/>
          <p:cNvSpPr txBox="1"/>
          <p:nvPr>
            <p:ph idx="6" type="body"/>
          </p:nvPr>
        </p:nvSpPr>
        <p:spPr>
          <a:xfrm>
            <a:off x="527462"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00" name="Google Shape;500;p23"/>
          <p:cNvCxnSpPr/>
          <p:nvPr/>
        </p:nvCxnSpPr>
        <p:spPr>
          <a:xfrm>
            <a:off x="440531"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01" name="Google Shape;501;p23"/>
          <p:cNvSpPr txBox="1"/>
          <p:nvPr>
            <p:ph idx="7" type="body"/>
          </p:nvPr>
        </p:nvSpPr>
        <p:spPr>
          <a:xfrm>
            <a:off x="527462"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02" name="Google Shape;502;p23"/>
          <p:cNvCxnSpPr/>
          <p:nvPr/>
        </p:nvCxnSpPr>
        <p:spPr>
          <a:xfrm>
            <a:off x="440531"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503" name="Google Shape;503;p23"/>
          <p:cNvCxnSpPr/>
          <p:nvPr/>
        </p:nvCxnSpPr>
        <p:spPr>
          <a:xfrm>
            <a:off x="440531"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04" name="Google Shape;504;p23"/>
          <p:cNvSpPr txBox="1"/>
          <p:nvPr>
            <p:ph idx="8" type="body"/>
          </p:nvPr>
        </p:nvSpPr>
        <p:spPr>
          <a:xfrm>
            <a:off x="527462"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05" name="Google Shape;505;p23"/>
          <p:cNvCxnSpPr/>
          <p:nvPr/>
        </p:nvCxnSpPr>
        <p:spPr>
          <a:xfrm>
            <a:off x="440531"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06" name="Google Shape;506;p23"/>
          <p:cNvSpPr txBox="1"/>
          <p:nvPr>
            <p:ph idx="9" type="body"/>
          </p:nvPr>
        </p:nvSpPr>
        <p:spPr>
          <a:xfrm>
            <a:off x="527462"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07" name="Google Shape;507;p23"/>
          <p:cNvSpPr/>
          <p:nvPr/>
        </p:nvSpPr>
        <p:spPr>
          <a:xfrm>
            <a:off x="440531"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08" name="Google Shape;508;p23"/>
          <p:cNvSpPr/>
          <p:nvPr/>
        </p:nvSpPr>
        <p:spPr>
          <a:xfrm>
            <a:off x="2563969" y="1861072"/>
            <a:ext cx="19107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509" name="Google Shape;509;p23"/>
          <p:cNvCxnSpPr/>
          <p:nvPr/>
        </p:nvCxnSpPr>
        <p:spPr>
          <a:xfrm>
            <a:off x="2563969"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10" name="Google Shape;510;p23"/>
          <p:cNvSpPr txBox="1"/>
          <p:nvPr>
            <p:ph idx="13" type="body"/>
          </p:nvPr>
        </p:nvSpPr>
        <p:spPr>
          <a:xfrm>
            <a:off x="2650899"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11" name="Google Shape;511;p23"/>
          <p:cNvSpPr txBox="1"/>
          <p:nvPr>
            <p:ph idx="14" type="body"/>
          </p:nvPr>
        </p:nvSpPr>
        <p:spPr>
          <a:xfrm>
            <a:off x="2650899"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12" name="Google Shape;512;p23"/>
          <p:cNvSpPr txBox="1"/>
          <p:nvPr>
            <p:ph idx="15" type="body"/>
          </p:nvPr>
        </p:nvSpPr>
        <p:spPr>
          <a:xfrm>
            <a:off x="2650899"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13" name="Google Shape;513;p23"/>
          <p:cNvCxnSpPr/>
          <p:nvPr/>
        </p:nvCxnSpPr>
        <p:spPr>
          <a:xfrm>
            <a:off x="2563969"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14" name="Google Shape;514;p23"/>
          <p:cNvSpPr txBox="1"/>
          <p:nvPr>
            <p:ph idx="16" type="body"/>
          </p:nvPr>
        </p:nvSpPr>
        <p:spPr>
          <a:xfrm>
            <a:off x="2650899"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15" name="Google Shape;515;p23"/>
          <p:cNvCxnSpPr/>
          <p:nvPr/>
        </p:nvCxnSpPr>
        <p:spPr>
          <a:xfrm>
            <a:off x="2563969"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16" name="Google Shape;516;p23"/>
          <p:cNvSpPr txBox="1"/>
          <p:nvPr>
            <p:ph idx="17" type="body"/>
          </p:nvPr>
        </p:nvSpPr>
        <p:spPr>
          <a:xfrm>
            <a:off x="2650899"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17" name="Google Shape;517;p23"/>
          <p:cNvCxnSpPr/>
          <p:nvPr/>
        </p:nvCxnSpPr>
        <p:spPr>
          <a:xfrm>
            <a:off x="2563969"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18" name="Google Shape;518;p23"/>
          <p:cNvSpPr txBox="1"/>
          <p:nvPr>
            <p:ph idx="18" type="body"/>
          </p:nvPr>
        </p:nvSpPr>
        <p:spPr>
          <a:xfrm>
            <a:off x="2650899"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19" name="Google Shape;519;p23"/>
          <p:cNvCxnSpPr/>
          <p:nvPr/>
        </p:nvCxnSpPr>
        <p:spPr>
          <a:xfrm>
            <a:off x="2563969"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20" name="Google Shape;520;p23"/>
          <p:cNvSpPr txBox="1"/>
          <p:nvPr>
            <p:ph idx="19" type="body"/>
          </p:nvPr>
        </p:nvSpPr>
        <p:spPr>
          <a:xfrm>
            <a:off x="2650899"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21" name="Google Shape;521;p23"/>
          <p:cNvCxnSpPr/>
          <p:nvPr/>
        </p:nvCxnSpPr>
        <p:spPr>
          <a:xfrm>
            <a:off x="2563969"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522" name="Google Shape;522;p23"/>
          <p:cNvCxnSpPr/>
          <p:nvPr/>
        </p:nvCxnSpPr>
        <p:spPr>
          <a:xfrm>
            <a:off x="2563969"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23" name="Google Shape;523;p23"/>
          <p:cNvSpPr txBox="1"/>
          <p:nvPr>
            <p:ph idx="20" type="body"/>
          </p:nvPr>
        </p:nvSpPr>
        <p:spPr>
          <a:xfrm>
            <a:off x="2650899"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24" name="Google Shape;524;p23"/>
          <p:cNvCxnSpPr/>
          <p:nvPr/>
        </p:nvCxnSpPr>
        <p:spPr>
          <a:xfrm>
            <a:off x="2563969"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25" name="Google Shape;525;p23"/>
          <p:cNvSpPr txBox="1"/>
          <p:nvPr>
            <p:ph idx="21" type="body"/>
          </p:nvPr>
        </p:nvSpPr>
        <p:spPr>
          <a:xfrm>
            <a:off x="2650899"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26" name="Google Shape;526;p23"/>
          <p:cNvSpPr/>
          <p:nvPr/>
        </p:nvSpPr>
        <p:spPr>
          <a:xfrm>
            <a:off x="2563969"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27" name="Google Shape;527;p23"/>
          <p:cNvSpPr/>
          <p:nvPr/>
        </p:nvSpPr>
        <p:spPr>
          <a:xfrm>
            <a:off x="4677075" y="1861072"/>
            <a:ext cx="19107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528" name="Google Shape;528;p23"/>
          <p:cNvCxnSpPr/>
          <p:nvPr/>
        </p:nvCxnSpPr>
        <p:spPr>
          <a:xfrm>
            <a:off x="4677075"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29" name="Google Shape;529;p23"/>
          <p:cNvSpPr txBox="1"/>
          <p:nvPr>
            <p:ph idx="22" type="body"/>
          </p:nvPr>
        </p:nvSpPr>
        <p:spPr>
          <a:xfrm>
            <a:off x="4764006"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30" name="Google Shape;530;p23"/>
          <p:cNvSpPr txBox="1"/>
          <p:nvPr>
            <p:ph idx="23" type="body"/>
          </p:nvPr>
        </p:nvSpPr>
        <p:spPr>
          <a:xfrm>
            <a:off x="4764006"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31" name="Google Shape;531;p23"/>
          <p:cNvSpPr txBox="1"/>
          <p:nvPr>
            <p:ph idx="24" type="body"/>
          </p:nvPr>
        </p:nvSpPr>
        <p:spPr>
          <a:xfrm>
            <a:off x="4764006"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32" name="Google Shape;532;p23"/>
          <p:cNvCxnSpPr/>
          <p:nvPr/>
        </p:nvCxnSpPr>
        <p:spPr>
          <a:xfrm>
            <a:off x="4677075"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33" name="Google Shape;533;p23"/>
          <p:cNvSpPr txBox="1"/>
          <p:nvPr>
            <p:ph idx="25" type="body"/>
          </p:nvPr>
        </p:nvSpPr>
        <p:spPr>
          <a:xfrm>
            <a:off x="4764006"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34" name="Google Shape;534;p23"/>
          <p:cNvCxnSpPr/>
          <p:nvPr/>
        </p:nvCxnSpPr>
        <p:spPr>
          <a:xfrm>
            <a:off x="4677075"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35" name="Google Shape;535;p23"/>
          <p:cNvSpPr txBox="1"/>
          <p:nvPr>
            <p:ph idx="26" type="body"/>
          </p:nvPr>
        </p:nvSpPr>
        <p:spPr>
          <a:xfrm>
            <a:off x="4764006"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36" name="Google Shape;536;p23"/>
          <p:cNvCxnSpPr/>
          <p:nvPr/>
        </p:nvCxnSpPr>
        <p:spPr>
          <a:xfrm>
            <a:off x="4677075"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37" name="Google Shape;537;p23"/>
          <p:cNvSpPr txBox="1"/>
          <p:nvPr>
            <p:ph idx="27" type="body"/>
          </p:nvPr>
        </p:nvSpPr>
        <p:spPr>
          <a:xfrm>
            <a:off x="4764006"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38" name="Google Shape;538;p23"/>
          <p:cNvCxnSpPr/>
          <p:nvPr/>
        </p:nvCxnSpPr>
        <p:spPr>
          <a:xfrm>
            <a:off x="4677075"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39" name="Google Shape;539;p23"/>
          <p:cNvSpPr txBox="1"/>
          <p:nvPr>
            <p:ph idx="28" type="body"/>
          </p:nvPr>
        </p:nvSpPr>
        <p:spPr>
          <a:xfrm>
            <a:off x="4764006"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40" name="Google Shape;540;p23"/>
          <p:cNvCxnSpPr/>
          <p:nvPr/>
        </p:nvCxnSpPr>
        <p:spPr>
          <a:xfrm>
            <a:off x="4677075"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541" name="Google Shape;541;p23"/>
          <p:cNvCxnSpPr/>
          <p:nvPr/>
        </p:nvCxnSpPr>
        <p:spPr>
          <a:xfrm>
            <a:off x="4677075"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42" name="Google Shape;542;p23"/>
          <p:cNvSpPr txBox="1"/>
          <p:nvPr>
            <p:ph idx="29" type="body"/>
          </p:nvPr>
        </p:nvSpPr>
        <p:spPr>
          <a:xfrm>
            <a:off x="4764006"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43" name="Google Shape;543;p23"/>
          <p:cNvCxnSpPr/>
          <p:nvPr/>
        </p:nvCxnSpPr>
        <p:spPr>
          <a:xfrm>
            <a:off x="4677075"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44" name="Google Shape;544;p23"/>
          <p:cNvSpPr txBox="1"/>
          <p:nvPr>
            <p:ph idx="30" type="body"/>
          </p:nvPr>
        </p:nvSpPr>
        <p:spPr>
          <a:xfrm>
            <a:off x="4764006"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45" name="Google Shape;545;p23"/>
          <p:cNvSpPr/>
          <p:nvPr/>
        </p:nvSpPr>
        <p:spPr>
          <a:xfrm>
            <a:off x="4677075"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46" name="Google Shape;546;p23"/>
          <p:cNvSpPr/>
          <p:nvPr/>
        </p:nvSpPr>
        <p:spPr>
          <a:xfrm>
            <a:off x="6792666" y="1861072"/>
            <a:ext cx="19107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cxnSp>
        <p:nvCxnSpPr>
          <p:cNvPr id="547" name="Google Shape;547;p23"/>
          <p:cNvCxnSpPr/>
          <p:nvPr/>
        </p:nvCxnSpPr>
        <p:spPr>
          <a:xfrm>
            <a:off x="6792666" y="241956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48" name="Google Shape;548;p23"/>
          <p:cNvSpPr txBox="1"/>
          <p:nvPr>
            <p:ph idx="31" type="body"/>
          </p:nvPr>
        </p:nvSpPr>
        <p:spPr>
          <a:xfrm>
            <a:off x="6879597" y="1921906"/>
            <a:ext cx="11649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49" name="Google Shape;549;p23"/>
          <p:cNvSpPr txBox="1"/>
          <p:nvPr>
            <p:ph idx="32" type="body"/>
          </p:nvPr>
        </p:nvSpPr>
        <p:spPr>
          <a:xfrm>
            <a:off x="6879597" y="245621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50" name="Google Shape;550;p23"/>
          <p:cNvSpPr txBox="1"/>
          <p:nvPr>
            <p:ph idx="33" type="body"/>
          </p:nvPr>
        </p:nvSpPr>
        <p:spPr>
          <a:xfrm>
            <a:off x="6879597" y="222965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51" name="Google Shape;551;p23"/>
          <p:cNvCxnSpPr/>
          <p:nvPr/>
        </p:nvCxnSpPr>
        <p:spPr>
          <a:xfrm>
            <a:off x="6792666" y="265224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52" name="Google Shape;552;p23"/>
          <p:cNvSpPr txBox="1"/>
          <p:nvPr>
            <p:ph idx="34" type="body"/>
          </p:nvPr>
        </p:nvSpPr>
        <p:spPr>
          <a:xfrm>
            <a:off x="6879597" y="2688894"/>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53" name="Google Shape;553;p23"/>
          <p:cNvCxnSpPr/>
          <p:nvPr/>
        </p:nvCxnSpPr>
        <p:spPr>
          <a:xfrm>
            <a:off x="6792666" y="2891048"/>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54" name="Google Shape;554;p23"/>
          <p:cNvSpPr txBox="1"/>
          <p:nvPr>
            <p:ph idx="35" type="body"/>
          </p:nvPr>
        </p:nvSpPr>
        <p:spPr>
          <a:xfrm>
            <a:off x="6879597" y="2927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55" name="Google Shape;555;p23"/>
          <p:cNvCxnSpPr/>
          <p:nvPr/>
        </p:nvCxnSpPr>
        <p:spPr>
          <a:xfrm>
            <a:off x="6792666" y="312373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56" name="Google Shape;556;p23"/>
          <p:cNvSpPr txBox="1"/>
          <p:nvPr>
            <p:ph idx="36" type="body"/>
          </p:nvPr>
        </p:nvSpPr>
        <p:spPr>
          <a:xfrm>
            <a:off x="6879597" y="316038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57" name="Google Shape;557;p23"/>
          <p:cNvCxnSpPr/>
          <p:nvPr/>
        </p:nvCxnSpPr>
        <p:spPr>
          <a:xfrm>
            <a:off x="6792666" y="335641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58" name="Google Shape;558;p23"/>
          <p:cNvSpPr txBox="1"/>
          <p:nvPr>
            <p:ph idx="37" type="body"/>
          </p:nvPr>
        </p:nvSpPr>
        <p:spPr>
          <a:xfrm>
            <a:off x="6879597" y="339306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59" name="Google Shape;559;p23"/>
          <p:cNvCxnSpPr/>
          <p:nvPr/>
        </p:nvCxnSpPr>
        <p:spPr>
          <a:xfrm>
            <a:off x="6792666" y="3589094"/>
            <a:ext cx="1910700" cy="0"/>
          </a:xfrm>
          <a:prstGeom prst="straightConnector1">
            <a:avLst/>
          </a:prstGeom>
          <a:noFill/>
          <a:ln cap="flat" cmpd="sng" w="9525">
            <a:solidFill>
              <a:srgbClr val="D8D8D8"/>
            </a:solidFill>
            <a:prstDash val="solid"/>
            <a:miter lim="400000"/>
            <a:headEnd len="sm" w="sm" type="none"/>
            <a:tailEnd len="sm" w="sm" type="none"/>
          </a:ln>
        </p:spPr>
      </p:cxnSp>
      <p:cxnSp>
        <p:nvCxnSpPr>
          <p:cNvPr id="560" name="Google Shape;560;p23"/>
          <p:cNvCxnSpPr/>
          <p:nvPr/>
        </p:nvCxnSpPr>
        <p:spPr>
          <a:xfrm>
            <a:off x="6792666" y="3827900"/>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61" name="Google Shape;561;p23"/>
          <p:cNvSpPr txBox="1"/>
          <p:nvPr>
            <p:ph idx="38" type="body"/>
          </p:nvPr>
        </p:nvSpPr>
        <p:spPr>
          <a:xfrm>
            <a:off x="6879597" y="386455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562" name="Google Shape;562;p23"/>
          <p:cNvCxnSpPr/>
          <p:nvPr/>
        </p:nvCxnSpPr>
        <p:spPr>
          <a:xfrm>
            <a:off x="6792666" y="4060582"/>
            <a:ext cx="1910700" cy="0"/>
          </a:xfrm>
          <a:prstGeom prst="straightConnector1">
            <a:avLst/>
          </a:prstGeom>
          <a:noFill/>
          <a:ln cap="flat" cmpd="sng" w="9525">
            <a:solidFill>
              <a:srgbClr val="D8D8D8"/>
            </a:solidFill>
            <a:prstDash val="solid"/>
            <a:miter lim="400000"/>
            <a:headEnd len="sm" w="sm" type="none"/>
            <a:tailEnd len="sm" w="sm" type="none"/>
          </a:ln>
        </p:spPr>
      </p:cxnSp>
      <p:sp>
        <p:nvSpPr>
          <p:cNvPr id="563" name="Google Shape;563;p23"/>
          <p:cNvSpPr txBox="1"/>
          <p:nvPr>
            <p:ph idx="39" type="body"/>
          </p:nvPr>
        </p:nvSpPr>
        <p:spPr>
          <a:xfrm>
            <a:off x="6879597" y="409723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64" name="Google Shape;564;p23"/>
          <p:cNvSpPr/>
          <p:nvPr/>
        </p:nvSpPr>
        <p:spPr>
          <a:xfrm>
            <a:off x="6792666" y="1861072"/>
            <a:ext cx="1910700" cy="2449800"/>
          </a:xfrm>
          <a:prstGeom prst="rect">
            <a:avLst/>
          </a:prstGeom>
          <a:noFill/>
          <a:ln cap="flat" cmpd="sng" w="12700">
            <a:solidFill>
              <a:srgbClr val="D8D8D8"/>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65" name="Google Shape;565;p23"/>
          <p:cNvSpPr txBox="1"/>
          <p:nvPr>
            <p:ph idx="40" type="body"/>
          </p:nvPr>
        </p:nvSpPr>
        <p:spPr>
          <a:xfrm>
            <a:off x="527462"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66" name="Google Shape;566;p23"/>
          <p:cNvSpPr txBox="1"/>
          <p:nvPr>
            <p:ph idx="41" type="body"/>
          </p:nvPr>
        </p:nvSpPr>
        <p:spPr>
          <a:xfrm>
            <a:off x="2650899"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67" name="Google Shape;567;p23"/>
          <p:cNvSpPr txBox="1"/>
          <p:nvPr>
            <p:ph idx="42" type="body"/>
          </p:nvPr>
        </p:nvSpPr>
        <p:spPr>
          <a:xfrm>
            <a:off x="4764006"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68" name="Google Shape;568;p23"/>
          <p:cNvSpPr txBox="1"/>
          <p:nvPr>
            <p:ph idx="43" type="body"/>
          </p:nvPr>
        </p:nvSpPr>
        <p:spPr>
          <a:xfrm>
            <a:off x="6879597" y="363186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69" name="Google Shape;569;p23"/>
          <p:cNvSpPr txBox="1"/>
          <p:nvPr>
            <p:ph idx="44"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570" name="Google Shape;570;p23"/>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571" name="Google Shape;571;p23"/>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572" name="Google Shape;572;p23"/>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2880">
          <p15:clr>
            <a:srgbClr val="FBAE40"/>
          </p15:clr>
        </p15:guide>
        <p15:guide id="8" pos="1579">
          <p15:clr>
            <a:srgbClr val="FBAE40"/>
          </p15:clr>
        </p15:guide>
        <p15:guide id="9" pos="419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able">
  <p:cSld name="36_Cover">
    <p:bg>
      <p:bgPr>
        <a:solidFill>
          <a:schemeClr val="lt1"/>
        </a:solidFill>
      </p:bgPr>
    </p:bg>
    <p:spTree>
      <p:nvGrpSpPr>
        <p:cNvPr id="573" name="Shape 573"/>
        <p:cNvGrpSpPr/>
        <p:nvPr/>
      </p:nvGrpSpPr>
      <p:grpSpPr>
        <a:xfrm>
          <a:off x="0" y="0"/>
          <a:ext cx="0" cy="0"/>
          <a:chOff x="0" y="0"/>
          <a:chExt cx="0" cy="0"/>
        </a:xfrm>
      </p:grpSpPr>
      <p:sp>
        <p:nvSpPr>
          <p:cNvPr id="574" name="Google Shape;574;p24"/>
          <p:cNvSpPr/>
          <p:nvPr/>
        </p:nvSpPr>
        <p:spPr>
          <a:xfrm>
            <a:off x="440532" y="1861072"/>
            <a:ext cx="19404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75" name="Google Shape;575;p24"/>
          <p:cNvSpPr/>
          <p:nvPr/>
        </p:nvSpPr>
        <p:spPr>
          <a:xfrm>
            <a:off x="2412159" y="1861069"/>
            <a:ext cx="6291300" cy="331200"/>
          </a:xfrm>
          <a:prstGeom prst="rect">
            <a:avLst/>
          </a:prstGeom>
          <a:solidFill>
            <a:srgbClr val="F2F2F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76" name="Google Shape;576;p24"/>
          <p:cNvSpPr txBox="1"/>
          <p:nvPr>
            <p:ph idx="1" type="body"/>
          </p:nvPr>
        </p:nvSpPr>
        <p:spPr>
          <a:xfrm>
            <a:off x="527462" y="1921906"/>
            <a:ext cx="11115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1100"/>
              <a:buFont typeface="Proxima Nova"/>
              <a:buNone/>
              <a:defRPr b="0" i="0" sz="1100" u="none" cap="none" strike="noStrike">
                <a:solidFill>
                  <a:srgbClr val="000000"/>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77" name="Google Shape;577;p24"/>
          <p:cNvSpPr txBox="1"/>
          <p:nvPr>
            <p:ph idx="2" type="body"/>
          </p:nvPr>
        </p:nvSpPr>
        <p:spPr>
          <a:xfrm>
            <a:off x="527462" y="2527518"/>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78" name="Google Shape;578;p24"/>
          <p:cNvSpPr txBox="1"/>
          <p:nvPr>
            <p:ph idx="3" type="body"/>
          </p:nvPr>
        </p:nvSpPr>
        <p:spPr>
          <a:xfrm>
            <a:off x="527462" y="2278639"/>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79" name="Google Shape;579;p24"/>
          <p:cNvSpPr txBox="1"/>
          <p:nvPr>
            <p:ph idx="4" type="body"/>
          </p:nvPr>
        </p:nvSpPr>
        <p:spPr>
          <a:xfrm>
            <a:off x="527462" y="2776398"/>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80" name="Google Shape;580;p24"/>
          <p:cNvSpPr txBox="1"/>
          <p:nvPr>
            <p:ph idx="5" type="body"/>
          </p:nvPr>
        </p:nvSpPr>
        <p:spPr>
          <a:xfrm>
            <a:off x="527462" y="3025277"/>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81" name="Google Shape;581;p24"/>
          <p:cNvSpPr txBox="1"/>
          <p:nvPr>
            <p:ph idx="6" type="body"/>
          </p:nvPr>
        </p:nvSpPr>
        <p:spPr>
          <a:xfrm>
            <a:off x="527462" y="3274156"/>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82" name="Google Shape;582;p24"/>
          <p:cNvSpPr txBox="1"/>
          <p:nvPr>
            <p:ph idx="7" type="body"/>
          </p:nvPr>
        </p:nvSpPr>
        <p:spPr>
          <a:xfrm>
            <a:off x="527462" y="3523035"/>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83" name="Google Shape;583;p24"/>
          <p:cNvSpPr txBox="1"/>
          <p:nvPr>
            <p:ph idx="8" type="body"/>
          </p:nvPr>
        </p:nvSpPr>
        <p:spPr>
          <a:xfrm>
            <a:off x="527462" y="4020794"/>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cxnSp>
        <p:nvCxnSpPr>
          <p:cNvPr id="584" name="Google Shape;584;p24"/>
          <p:cNvCxnSpPr/>
          <p:nvPr/>
        </p:nvCxnSpPr>
        <p:spPr>
          <a:xfrm>
            <a:off x="440531" y="2474700"/>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85" name="Google Shape;585;p24"/>
          <p:cNvCxnSpPr/>
          <p:nvPr/>
        </p:nvCxnSpPr>
        <p:spPr>
          <a:xfrm>
            <a:off x="440531" y="2725922"/>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86" name="Google Shape;586;p24"/>
          <p:cNvCxnSpPr/>
          <p:nvPr/>
        </p:nvCxnSpPr>
        <p:spPr>
          <a:xfrm>
            <a:off x="440531" y="2977144"/>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87" name="Google Shape;587;p24"/>
          <p:cNvCxnSpPr/>
          <p:nvPr/>
        </p:nvCxnSpPr>
        <p:spPr>
          <a:xfrm>
            <a:off x="440531" y="3228366"/>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88" name="Google Shape;588;p24"/>
          <p:cNvCxnSpPr/>
          <p:nvPr/>
        </p:nvCxnSpPr>
        <p:spPr>
          <a:xfrm>
            <a:off x="440531" y="3479589"/>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89" name="Google Shape;589;p24"/>
          <p:cNvCxnSpPr/>
          <p:nvPr/>
        </p:nvCxnSpPr>
        <p:spPr>
          <a:xfrm>
            <a:off x="440531" y="3730811"/>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90" name="Google Shape;590;p24"/>
          <p:cNvCxnSpPr/>
          <p:nvPr/>
        </p:nvCxnSpPr>
        <p:spPr>
          <a:xfrm>
            <a:off x="440531" y="3982033"/>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591" name="Google Shape;591;p24"/>
          <p:cNvCxnSpPr/>
          <p:nvPr/>
        </p:nvCxnSpPr>
        <p:spPr>
          <a:xfrm>
            <a:off x="440531" y="4233255"/>
            <a:ext cx="8262900" cy="0"/>
          </a:xfrm>
          <a:prstGeom prst="straightConnector1">
            <a:avLst/>
          </a:prstGeom>
          <a:noFill/>
          <a:ln cap="flat" cmpd="sng" w="9525">
            <a:solidFill>
              <a:srgbClr val="D8D8D8"/>
            </a:solidFill>
            <a:prstDash val="solid"/>
            <a:miter lim="400000"/>
            <a:headEnd len="sm" w="sm" type="none"/>
            <a:tailEnd len="sm" w="sm" type="none"/>
          </a:ln>
        </p:spPr>
      </p:cxnSp>
      <p:sp>
        <p:nvSpPr>
          <p:cNvPr id="592" name="Google Shape;592;p24"/>
          <p:cNvSpPr txBox="1"/>
          <p:nvPr>
            <p:ph idx="9" type="body"/>
          </p:nvPr>
        </p:nvSpPr>
        <p:spPr>
          <a:xfrm>
            <a:off x="527462" y="4269674"/>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93" name="Google Shape;593;p24"/>
          <p:cNvSpPr txBox="1"/>
          <p:nvPr>
            <p:ph idx="13" type="body"/>
          </p:nvPr>
        </p:nvSpPr>
        <p:spPr>
          <a:xfrm>
            <a:off x="527462" y="3771915"/>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594" name="Google Shape;594;p24"/>
          <p:cNvSpPr txBox="1"/>
          <p:nvPr>
            <p:ph idx="14" type="body"/>
          </p:nvPr>
        </p:nvSpPr>
        <p:spPr>
          <a:xfrm>
            <a:off x="2474644" y="2523370"/>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95" name="Google Shape;595;p24"/>
          <p:cNvSpPr txBox="1"/>
          <p:nvPr>
            <p:ph idx="15" type="body"/>
          </p:nvPr>
        </p:nvSpPr>
        <p:spPr>
          <a:xfrm>
            <a:off x="2474644" y="227214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96" name="Google Shape;596;p24"/>
          <p:cNvSpPr txBox="1"/>
          <p:nvPr>
            <p:ph idx="16" type="body"/>
          </p:nvPr>
        </p:nvSpPr>
        <p:spPr>
          <a:xfrm>
            <a:off x="2474644" y="277459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97" name="Google Shape;597;p24"/>
          <p:cNvSpPr txBox="1"/>
          <p:nvPr>
            <p:ph idx="17" type="body"/>
          </p:nvPr>
        </p:nvSpPr>
        <p:spPr>
          <a:xfrm>
            <a:off x="2468520" y="302581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98" name="Google Shape;598;p24"/>
          <p:cNvSpPr txBox="1"/>
          <p:nvPr>
            <p:ph idx="18" type="body"/>
          </p:nvPr>
        </p:nvSpPr>
        <p:spPr>
          <a:xfrm>
            <a:off x="2474644" y="3277035"/>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599" name="Google Shape;599;p24"/>
          <p:cNvSpPr txBox="1"/>
          <p:nvPr>
            <p:ph idx="19" type="body"/>
          </p:nvPr>
        </p:nvSpPr>
        <p:spPr>
          <a:xfrm>
            <a:off x="2474644" y="3528256"/>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00" name="Google Shape;600;p24"/>
          <p:cNvSpPr txBox="1"/>
          <p:nvPr>
            <p:ph idx="20" type="body"/>
          </p:nvPr>
        </p:nvSpPr>
        <p:spPr>
          <a:xfrm>
            <a:off x="2474644" y="4030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01" name="Google Shape;601;p24"/>
          <p:cNvSpPr txBox="1"/>
          <p:nvPr>
            <p:ph idx="21" type="body"/>
          </p:nvPr>
        </p:nvSpPr>
        <p:spPr>
          <a:xfrm>
            <a:off x="2474644" y="428192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02" name="Google Shape;602;p24"/>
          <p:cNvSpPr txBox="1"/>
          <p:nvPr>
            <p:ph idx="22" type="body"/>
          </p:nvPr>
        </p:nvSpPr>
        <p:spPr>
          <a:xfrm>
            <a:off x="2474644" y="377947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603" name="Google Shape;603;p24"/>
          <p:cNvCxnSpPr/>
          <p:nvPr/>
        </p:nvCxnSpPr>
        <p:spPr>
          <a:xfrm>
            <a:off x="440531" y="4481972"/>
            <a:ext cx="8262900" cy="0"/>
          </a:xfrm>
          <a:prstGeom prst="straightConnector1">
            <a:avLst/>
          </a:prstGeom>
          <a:noFill/>
          <a:ln cap="flat" cmpd="sng" w="9525">
            <a:solidFill>
              <a:srgbClr val="D8D8D8"/>
            </a:solidFill>
            <a:prstDash val="solid"/>
            <a:miter lim="400000"/>
            <a:headEnd len="sm" w="sm" type="none"/>
            <a:tailEnd len="sm" w="sm" type="none"/>
          </a:ln>
        </p:spPr>
      </p:cxnSp>
      <p:sp>
        <p:nvSpPr>
          <p:cNvPr id="604" name="Google Shape;604;p24"/>
          <p:cNvSpPr txBox="1"/>
          <p:nvPr>
            <p:ph idx="23"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605" name="Google Shape;605;p24"/>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606" name="Google Shape;606;p24"/>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607" name="Google Shape;607;p24"/>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1579">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15:clr>
            <a:srgbClr val="FBAE40"/>
          </p15:clr>
        </p15:guide>
        <p15:guide id="8" pos="27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age">
  <p:cSld name="40_Cover">
    <p:bg>
      <p:bgPr>
        <a:solidFill>
          <a:schemeClr val="lt1"/>
        </a:solidFill>
      </p:bgPr>
    </p:bg>
    <p:spTree>
      <p:nvGrpSpPr>
        <p:cNvPr id="608" name="Shape 608"/>
        <p:cNvGrpSpPr/>
        <p:nvPr/>
      </p:nvGrpSpPr>
      <p:grpSpPr>
        <a:xfrm>
          <a:off x="0" y="0"/>
          <a:ext cx="0" cy="0"/>
          <a:chOff x="0" y="0"/>
          <a:chExt cx="0" cy="0"/>
        </a:xfrm>
      </p:grpSpPr>
      <p:sp>
        <p:nvSpPr>
          <p:cNvPr id="609" name="Google Shape;609;p25"/>
          <p:cNvSpPr/>
          <p:nvPr/>
        </p:nvSpPr>
        <p:spPr>
          <a:xfrm>
            <a:off x="440532" y="1861072"/>
            <a:ext cx="19404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610" name="Google Shape;610;p25"/>
          <p:cNvSpPr/>
          <p:nvPr/>
        </p:nvSpPr>
        <p:spPr>
          <a:xfrm>
            <a:off x="2412159" y="1861069"/>
            <a:ext cx="6291300" cy="331200"/>
          </a:xfrm>
          <a:prstGeom prst="rect">
            <a:avLst/>
          </a:prstGeom>
          <a:solidFill>
            <a:schemeClr val="dk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611" name="Google Shape;611;p25"/>
          <p:cNvSpPr txBox="1"/>
          <p:nvPr>
            <p:ph idx="1" type="body"/>
          </p:nvPr>
        </p:nvSpPr>
        <p:spPr>
          <a:xfrm>
            <a:off x="527462" y="1921906"/>
            <a:ext cx="1111500" cy="2013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chemeClr val="lt1"/>
              </a:buClr>
              <a:buSzPts val="1100"/>
              <a:buFont typeface="Proxima Nova"/>
              <a:buNone/>
              <a:defRPr b="0" i="0" sz="1100" u="none" cap="none" strike="noStrike">
                <a:solidFill>
                  <a:schemeClr val="lt1"/>
                </a:solidFill>
                <a:latin typeface="Proxima Nova"/>
                <a:ea typeface="Proxima Nova"/>
                <a:cs typeface="Proxima Nova"/>
                <a:sym typeface="Proxima Nova"/>
              </a:defRPr>
            </a:lvl1pPr>
            <a:lvl2pPr indent="-228600" lvl="1" marL="9144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1100"/>
              <a:buFont typeface="Helvetica Neue"/>
              <a:buNone/>
              <a:defRPr b="0" i="0" sz="1100" u="none" cap="none" strike="noStrike">
                <a:solidFill>
                  <a:srgbClr val="000000"/>
                </a:solidFill>
                <a:latin typeface="Helvetica Neue"/>
                <a:ea typeface="Helvetica Neue"/>
                <a:cs typeface="Helvetica Neue"/>
                <a:sym typeface="Helvetica Neue"/>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12" name="Google Shape;612;p25"/>
          <p:cNvSpPr txBox="1"/>
          <p:nvPr>
            <p:ph idx="2" type="body"/>
          </p:nvPr>
        </p:nvSpPr>
        <p:spPr>
          <a:xfrm>
            <a:off x="527462" y="2527518"/>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13" name="Google Shape;613;p25"/>
          <p:cNvSpPr txBox="1"/>
          <p:nvPr>
            <p:ph idx="3" type="body"/>
          </p:nvPr>
        </p:nvSpPr>
        <p:spPr>
          <a:xfrm>
            <a:off x="527462" y="2278639"/>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14" name="Google Shape;614;p25"/>
          <p:cNvSpPr txBox="1"/>
          <p:nvPr>
            <p:ph idx="4" type="body"/>
          </p:nvPr>
        </p:nvSpPr>
        <p:spPr>
          <a:xfrm>
            <a:off x="527462" y="2776398"/>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15" name="Google Shape;615;p25"/>
          <p:cNvSpPr txBox="1"/>
          <p:nvPr>
            <p:ph idx="5" type="body"/>
          </p:nvPr>
        </p:nvSpPr>
        <p:spPr>
          <a:xfrm>
            <a:off x="527462" y="3025277"/>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16" name="Google Shape;616;p25"/>
          <p:cNvSpPr txBox="1"/>
          <p:nvPr>
            <p:ph idx="6" type="body"/>
          </p:nvPr>
        </p:nvSpPr>
        <p:spPr>
          <a:xfrm>
            <a:off x="527462" y="3274156"/>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17" name="Google Shape;617;p25"/>
          <p:cNvSpPr txBox="1"/>
          <p:nvPr>
            <p:ph idx="7" type="body"/>
          </p:nvPr>
        </p:nvSpPr>
        <p:spPr>
          <a:xfrm>
            <a:off x="527462" y="3523035"/>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18" name="Google Shape;618;p25"/>
          <p:cNvSpPr txBox="1"/>
          <p:nvPr>
            <p:ph idx="8" type="body"/>
          </p:nvPr>
        </p:nvSpPr>
        <p:spPr>
          <a:xfrm>
            <a:off x="527462" y="4020794"/>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cxnSp>
        <p:nvCxnSpPr>
          <p:cNvPr id="619" name="Google Shape;619;p25"/>
          <p:cNvCxnSpPr/>
          <p:nvPr/>
        </p:nvCxnSpPr>
        <p:spPr>
          <a:xfrm>
            <a:off x="440531" y="2474700"/>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0" name="Google Shape;620;p25"/>
          <p:cNvCxnSpPr/>
          <p:nvPr/>
        </p:nvCxnSpPr>
        <p:spPr>
          <a:xfrm>
            <a:off x="440531" y="2725922"/>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1" name="Google Shape;621;p25"/>
          <p:cNvCxnSpPr/>
          <p:nvPr/>
        </p:nvCxnSpPr>
        <p:spPr>
          <a:xfrm>
            <a:off x="440531" y="2977144"/>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2" name="Google Shape;622;p25"/>
          <p:cNvCxnSpPr/>
          <p:nvPr/>
        </p:nvCxnSpPr>
        <p:spPr>
          <a:xfrm>
            <a:off x="440531" y="3228366"/>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3" name="Google Shape;623;p25"/>
          <p:cNvCxnSpPr/>
          <p:nvPr/>
        </p:nvCxnSpPr>
        <p:spPr>
          <a:xfrm>
            <a:off x="440531" y="3479589"/>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4" name="Google Shape;624;p25"/>
          <p:cNvCxnSpPr/>
          <p:nvPr/>
        </p:nvCxnSpPr>
        <p:spPr>
          <a:xfrm>
            <a:off x="440531" y="3730811"/>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5" name="Google Shape;625;p25"/>
          <p:cNvCxnSpPr/>
          <p:nvPr/>
        </p:nvCxnSpPr>
        <p:spPr>
          <a:xfrm>
            <a:off x="440531" y="3982033"/>
            <a:ext cx="8262900" cy="0"/>
          </a:xfrm>
          <a:prstGeom prst="straightConnector1">
            <a:avLst/>
          </a:prstGeom>
          <a:noFill/>
          <a:ln cap="flat" cmpd="sng" w="9525">
            <a:solidFill>
              <a:srgbClr val="D8D8D8"/>
            </a:solidFill>
            <a:prstDash val="solid"/>
            <a:miter lim="400000"/>
            <a:headEnd len="sm" w="sm" type="none"/>
            <a:tailEnd len="sm" w="sm" type="none"/>
          </a:ln>
        </p:spPr>
      </p:cxnSp>
      <p:cxnSp>
        <p:nvCxnSpPr>
          <p:cNvPr id="626" name="Google Shape;626;p25"/>
          <p:cNvCxnSpPr/>
          <p:nvPr/>
        </p:nvCxnSpPr>
        <p:spPr>
          <a:xfrm>
            <a:off x="440531" y="4233255"/>
            <a:ext cx="8262900" cy="0"/>
          </a:xfrm>
          <a:prstGeom prst="straightConnector1">
            <a:avLst/>
          </a:prstGeom>
          <a:noFill/>
          <a:ln cap="flat" cmpd="sng" w="9525">
            <a:solidFill>
              <a:srgbClr val="D8D8D8"/>
            </a:solidFill>
            <a:prstDash val="solid"/>
            <a:miter lim="400000"/>
            <a:headEnd len="sm" w="sm" type="none"/>
            <a:tailEnd len="sm" w="sm" type="none"/>
          </a:ln>
        </p:spPr>
      </p:cxnSp>
      <p:sp>
        <p:nvSpPr>
          <p:cNvPr id="627" name="Google Shape;627;p25"/>
          <p:cNvSpPr txBox="1"/>
          <p:nvPr>
            <p:ph idx="9" type="body"/>
          </p:nvPr>
        </p:nvSpPr>
        <p:spPr>
          <a:xfrm>
            <a:off x="527462" y="4269674"/>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28" name="Google Shape;628;p25"/>
          <p:cNvSpPr txBox="1"/>
          <p:nvPr>
            <p:ph idx="13" type="body"/>
          </p:nvPr>
        </p:nvSpPr>
        <p:spPr>
          <a:xfrm>
            <a:off x="527462" y="3771915"/>
            <a:ext cx="17013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1"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6pPr>
            <a:lvl7pPr indent="-228600" lvl="6" marL="32004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7pPr>
            <a:lvl8pPr indent="-228600" lvl="7" marL="36576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8pPr>
            <a:lvl9pPr indent="-228600" lvl="8" marL="4114800" marR="0" rtl="0" algn="ctr">
              <a:lnSpc>
                <a:spcPct val="100000"/>
              </a:lnSpc>
              <a:spcBef>
                <a:spcPts val="0"/>
              </a:spcBef>
              <a:spcAft>
                <a:spcPts val="0"/>
              </a:spcAft>
              <a:buClr>
                <a:srgbClr val="000000"/>
              </a:buClr>
              <a:buSzPts val="2000"/>
              <a:buFont typeface="Proxima Nova"/>
              <a:buNone/>
              <a:defRPr b="1" i="0" sz="2000" u="none" cap="none" strike="noStrike">
                <a:solidFill>
                  <a:srgbClr val="000000"/>
                </a:solidFill>
                <a:latin typeface="Proxima Nova"/>
                <a:ea typeface="Proxima Nova"/>
                <a:cs typeface="Proxima Nova"/>
                <a:sym typeface="Proxima Nova"/>
              </a:defRPr>
            </a:lvl9pPr>
          </a:lstStyle>
          <a:p/>
        </p:txBody>
      </p:sp>
      <p:sp>
        <p:nvSpPr>
          <p:cNvPr id="629" name="Google Shape;629;p25"/>
          <p:cNvSpPr txBox="1"/>
          <p:nvPr>
            <p:ph idx="14" type="body"/>
          </p:nvPr>
        </p:nvSpPr>
        <p:spPr>
          <a:xfrm>
            <a:off x="2474644" y="2523370"/>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0" name="Google Shape;630;p25"/>
          <p:cNvSpPr txBox="1"/>
          <p:nvPr>
            <p:ph idx="15" type="body"/>
          </p:nvPr>
        </p:nvSpPr>
        <p:spPr>
          <a:xfrm>
            <a:off x="2474644" y="227214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1" name="Google Shape;631;p25"/>
          <p:cNvSpPr txBox="1"/>
          <p:nvPr>
            <p:ph idx="16" type="body"/>
          </p:nvPr>
        </p:nvSpPr>
        <p:spPr>
          <a:xfrm>
            <a:off x="2474644" y="2774592"/>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2" name="Google Shape;632;p25"/>
          <p:cNvSpPr txBox="1"/>
          <p:nvPr>
            <p:ph idx="17" type="body"/>
          </p:nvPr>
        </p:nvSpPr>
        <p:spPr>
          <a:xfrm>
            <a:off x="2468520" y="3025813"/>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3" name="Google Shape;633;p25"/>
          <p:cNvSpPr txBox="1"/>
          <p:nvPr>
            <p:ph idx="18" type="body"/>
          </p:nvPr>
        </p:nvSpPr>
        <p:spPr>
          <a:xfrm>
            <a:off x="2474644" y="3277035"/>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4" name="Google Shape;634;p25"/>
          <p:cNvSpPr txBox="1"/>
          <p:nvPr>
            <p:ph idx="19" type="body"/>
          </p:nvPr>
        </p:nvSpPr>
        <p:spPr>
          <a:xfrm>
            <a:off x="2474644" y="3528256"/>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5" name="Google Shape;635;p25"/>
          <p:cNvSpPr txBox="1"/>
          <p:nvPr>
            <p:ph idx="20" type="body"/>
          </p:nvPr>
        </p:nvSpPr>
        <p:spPr>
          <a:xfrm>
            <a:off x="2474644" y="4030699"/>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6" name="Google Shape;636;p25"/>
          <p:cNvSpPr txBox="1"/>
          <p:nvPr>
            <p:ph idx="21" type="body"/>
          </p:nvPr>
        </p:nvSpPr>
        <p:spPr>
          <a:xfrm>
            <a:off x="2474644" y="4281921"/>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sp>
        <p:nvSpPr>
          <p:cNvPr id="637" name="Google Shape;637;p25"/>
          <p:cNvSpPr txBox="1"/>
          <p:nvPr>
            <p:ph idx="22" type="body"/>
          </p:nvPr>
        </p:nvSpPr>
        <p:spPr>
          <a:xfrm>
            <a:off x="2474644" y="3779478"/>
            <a:ext cx="1503000" cy="153900"/>
          </a:xfrm>
          <a:prstGeom prst="rect">
            <a:avLst/>
          </a:prstGeom>
          <a:noFill/>
          <a:ln>
            <a:noFill/>
          </a:ln>
        </p:spPr>
        <p:txBody>
          <a:bodyPr anchorCtr="0" anchor="t" bIns="17150" lIns="34275" spcFirstLastPara="1" rIns="34275" wrap="square" tIns="17150">
            <a:noAutofit/>
          </a:bodyPr>
          <a:lstStyle>
            <a:lvl1pPr indent="-228600" lvl="0" marL="4572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1pPr>
            <a:lvl2pPr indent="-228600" lvl="1" marL="9144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2pPr>
            <a:lvl3pPr indent="-228600" lvl="2" marL="13716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3pPr>
            <a:lvl4pPr indent="-228600" lvl="3" marL="18288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4pPr>
            <a:lvl5pPr indent="-228600" lvl="4" marL="2286000" marR="0" rtl="0" algn="l">
              <a:lnSpc>
                <a:spcPct val="100000"/>
              </a:lnSpc>
              <a:spcBef>
                <a:spcPts val="0"/>
              </a:spcBef>
              <a:spcAft>
                <a:spcPts val="0"/>
              </a:spcAft>
              <a:buClr>
                <a:srgbClr val="000000"/>
              </a:buClr>
              <a:buSzPts val="800"/>
              <a:buFont typeface="Proxima Nova"/>
              <a:buNone/>
              <a:defRPr b="0" i="0" sz="800" u="none" cap="none" strike="noStrike">
                <a:solidFill>
                  <a:srgbClr val="000000"/>
                </a:solidFill>
                <a:latin typeface="Proxima Nova"/>
                <a:ea typeface="Proxima Nova"/>
                <a:cs typeface="Proxima Nova"/>
                <a:sym typeface="Proxima Nova"/>
              </a:defRPr>
            </a:lvl5pPr>
            <a:lvl6pPr indent="-228600" lvl="5" marL="27432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6pPr>
            <a:lvl7pPr indent="-228600" lvl="6" marL="32004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7pPr>
            <a:lvl8pPr indent="-228600" lvl="7" marL="36576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8pPr>
            <a:lvl9pPr indent="-228600" lvl="8" marL="4114800" marR="0" rtl="0" algn="ctr">
              <a:lnSpc>
                <a:spcPct val="100000"/>
              </a:lnSpc>
              <a:spcBef>
                <a:spcPts val="0"/>
              </a:spcBef>
              <a:spcAft>
                <a:spcPts val="0"/>
              </a:spcAft>
              <a:buClr>
                <a:srgbClr val="000000"/>
              </a:buClr>
              <a:buSzPts val="2000"/>
              <a:buFont typeface="Helvetica Neue"/>
              <a:buNone/>
              <a:defRPr b="0" i="0" sz="2000" u="none" cap="none" strike="noStrike">
                <a:solidFill>
                  <a:srgbClr val="000000"/>
                </a:solidFill>
                <a:latin typeface="Helvetica Neue"/>
                <a:ea typeface="Helvetica Neue"/>
                <a:cs typeface="Helvetica Neue"/>
                <a:sym typeface="Helvetica Neue"/>
              </a:defRPr>
            </a:lvl9pPr>
          </a:lstStyle>
          <a:p/>
        </p:txBody>
      </p:sp>
      <p:cxnSp>
        <p:nvCxnSpPr>
          <p:cNvPr id="638" name="Google Shape;638;p25"/>
          <p:cNvCxnSpPr/>
          <p:nvPr/>
        </p:nvCxnSpPr>
        <p:spPr>
          <a:xfrm>
            <a:off x="440531" y="4481972"/>
            <a:ext cx="8262900" cy="0"/>
          </a:xfrm>
          <a:prstGeom prst="straightConnector1">
            <a:avLst/>
          </a:prstGeom>
          <a:noFill/>
          <a:ln cap="flat" cmpd="sng" w="9525">
            <a:solidFill>
              <a:srgbClr val="D8D8D8"/>
            </a:solidFill>
            <a:prstDash val="solid"/>
            <a:miter lim="400000"/>
            <a:headEnd len="sm" w="sm" type="none"/>
            <a:tailEnd len="sm" w="sm" type="none"/>
          </a:ln>
        </p:spPr>
      </p:cxnSp>
      <p:sp>
        <p:nvSpPr>
          <p:cNvPr id="639" name="Google Shape;639;p25"/>
          <p:cNvSpPr txBox="1"/>
          <p:nvPr>
            <p:ph idx="23" type="subTitle"/>
          </p:nvPr>
        </p:nvSpPr>
        <p:spPr>
          <a:xfrm>
            <a:off x="405670" y="376599"/>
            <a:ext cx="1723800" cy="1665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sz="8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
        <p:nvSpPr>
          <p:cNvPr id="640" name="Google Shape;640;p25"/>
          <p:cNvSpPr txBox="1"/>
          <p:nvPr>
            <p:ph type="title"/>
          </p:nvPr>
        </p:nvSpPr>
        <p:spPr>
          <a:xfrm>
            <a:off x="405694" y="698259"/>
            <a:ext cx="3692400" cy="3312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1900">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pic>
        <p:nvPicPr>
          <p:cNvPr descr="Image" id="641" name="Google Shape;641;p25"/>
          <p:cNvPicPr preferRelativeResize="0"/>
          <p:nvPr/>
        </p:nvPicPr>
        <p:blipFill rotWithShape="1">
          <a:blip r:embed="rId2">
            <a:alphaModFix/>
          </a:blip>
          <a:srcRect b="0" l="0" r="0" t="0"/>
          <a:stretch/>
        </p:blipFill>
        <p:spPr>
          <a:xfrm>
            <a:off x="8122821" y="4817305"/>
            <a:ext cx="600978" cy="92441"/>
          </a:xfrm>
          <a:prstGeom prst="rect">
            <a:avLst/>
          </a:prstGeom>
          <a:noFill/>
          <a:ln>
            <a:noFill/>
          </a:ln>
        </p:spPr>
      </p:pic>
      <p:sp>
        <p:nvSpPr>
          <p:cNvPr id="642" name="Google Shape;642;p25"/>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dk1"/>
              </a:buClr>
              <a:buSzPts val="600"/>
              <a:buFont typeface="Proxima Nova"/>
              <a:buNone/>
            </a:pPr>
            <a:r>
              <a:rPr b="0" i="0" lang="en" sz="600" u="none" cap="none" strike="noStrike">
                <a:solidFill>
                  <a:schemeClr val="dk1"/>
                </a:solidFill>
                <a:latin typeface="Proxima Nova"/>
                <a:ea typeface="Proxima Nova"/>
                <a:cs typeface="Proxima Nova"/>
                <a:sym typeface="Proxima Nova"/>
              </a:rPr>
              <a:t>© Block.one </a:t>
            </a:r>
            <a:r>
              <a:rPr lang="en" sz="600">
                <a:solidFill>
                  <a:schemeClr val="dk1"/>
                </a:solidFill>
                <a:latin typeface="Proxima Nova"/>
                <a:ea typeface="Proxima Nova"/>
                <a:cs typeface="Proxima Nova"/>
                <a:sym typeface="Proxima Nova"/>
              </a:rPr>
              <a:t>2020</a:t>
            </a:r>
            <a:r>
              <a:rPr b="0" i="0" lang="en" sz="600" u="none" cap="none" strike="noStrike">
                <a:solidFill>
                  <a:schemeClr val="dk1"/>
                </a:solidFill>
                <a:latin typeface="Proxima Nova"/>
                <a:ea typeface="Proxima Nova"/>
                <a:cs typeface="Proxima Nova"/>
                <a:sym typeface="Proxima Nova"/>
              </a:rPr>
              <a:t>, proprietary and confidential</a:t>
            </a:r>
            <a:endParaRPr sz="500"/>
          </a:p>
        </p:txBody>
      </p:sp>
    </p:spTree>
  </p:cSld>
  <p:clrMapOvr>
    <a:masterClrMapping/>
  </p:clrMapOvr>
  <p:extLst>
    <p:ext uri="{DCECCB84-F9BA-43D5-87BE-67443E8EF086}">
      <p15:sldGuideLst>
        <p15:guide id="1" pos="277">
          <p15:clr>
            <a:srgbClr val="FBAE40"/>
          </p15:clr>
        </p15:guide>
        <p15:guide id="2" orient="horz" pos="319">
          <p15:clr>
            <a:srgbClr val="FBAE40"/>
          </p15:clr>
        </p15:guide>
        <p15:guide id="3" pos="5482">
          <p15:clr>
            <a:srgbClr val="FBAE40"/>
          </p15:clr>
        </p15:guide>
        <p15:guide id="4" orient="horz" pos="3091">
          <p15:clr>
            <a:srgbClr val="FBAE40"/>
          </p15:clr>
        </p15:guide>
        <p15:guide id="5" orient="horz" pos="506">
          <p15:clr>
            <a:srgbClr val="FBAE40"/>
          </p15:clr>
        </p15:guide>
        <p15:guide id="6" orient="horz" pos="795">
          <p15:clr>
            <a:srgbClr val="FBAE40"/>
          </p15:clr>
        </p15:guide>
        <p15:guide id="7" pos="157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ver">
  <p:cSld name="1_Cover">
    <p:bg>
      <p:bgPr>
        <a:solidFill>
          <a:schemeClr val="dk1"/>
        </a:solidFill>
      </p:bgPr>
    </p:bg>
    <p:spTree>
      <p:nvGrpSpPr>
        <p:cNvPr id="643" name="Shape 643"/>
        <p:cNvGrpSpPr/>
        <p:nvPr/>
      </p:nvGrpSpPr>
      <p:grpSpPr>
        <a:xfrm>
          <a:off x="0" y="0"/>
          <a:ext cx="0" cy="0"/>
          <a:chOff x="0" y="0"/>
          <a:chExt cx="0" cy="0"/>
        </a:xfrm>
      </p:grpSpPr>
      <p:pic>
        <p:nvPicPr>
          <p:cNvPr descr="Image" id="644" name="Google Shape;644;p26"/>
          <p:cNvPicPr preferRelativeResize="0"/>
          <p:nvPr/>
        </p:nvPicPr>
        <p:blipFill rotWithShape="1">
          <a:blip r:embed="rId2">
            <a:alphaModFix/>
          </a:blip>
          <a:srcRect b="0" l="0" r="0" t="0"/>
          <a:stretch/>
        </p:blipFill>
        <p:spPr>
          <a:xfrm>
            <a:off x="8121194" y="4817305"/>
            <a:ext cx="600978" cy="92441"/>
          </a:xfrm>
          <a:prstGeom prst="rect">
            <a:avLst/>
          </a:prstGeom>
          <a:noFill/>
          <a:ln>
            <a:noFill/>
          </a:ln>
        </p:spPr>
      </p:pic>
      <p:sp>
        <p:nvSpPr>
          <p:cNvPr id="645" name="Google Shape;645;p26"/>
          <p:cNvSpPr txBox="1"/>
          <p:nvPr/>
        </p:nvSpPr>
        <p:spPr>
          <a:xfrm>
            <a:off x="423025" y="4818020"/>
            <a:ext cx="6769200" cy="125100"/>
          </a:xfrm>
          <a:prstGeom prst="rect">
            <a:avLst/>
          </a:prstGeom>
          <a:noFill/>
          <a:ln>
            <a:noFill/>
          </a:ln>
        </p:spPr>
        <p:txBody>
          <a:bodyPr anchorCtr="0" anchor="t" bIns="19050" lIns="19050" spcFirstLastPara="1" rIns="19050" wrap="square" tIns="19050">
            <a:noAutofit/>
          </a:bodyPr>
          <a:lstStyle/>
          <a:p>
            <a:pPr indent="0" lvl="0" marL="0" marR="0" rtl="0" algn="l">
              <a:lnSpc>
                <a:spcPct val="100000"/>
              </a:lnSpc>
              <a:spcBef>
                <a:spcPts val="0"/>
              </a:spcBef>
              <a:spcAft>
                <a:spcPts val="0"/>
              </a:spcAft>
              <a:buClr>
                <a:schemeClr val="lt1"/>
              </a:buClr>
              <a:buSzPts val="600"/>
              <a:buFont typeface="Proxima Nova"/>
              <a:buNone/>
            </a:pPr>
            <a:r>
              <a:rPr b="0" i="0" lang="en" sz="600" u="none" cap="none" strike="noStrike">
                <a:solidFill>
                  <a:schemeClr val="lt1"/>
                </a:solidFill>
                <a:latin typeface="Proxima Nova"/>
                <a:ea typeface="Proxima Nova"/>
                <a:cs typeface="Proxima Nova"/>
                <a:sym typeface="Proxima Nova"/>
              </a:rPr>
              <a:t>© Block.one 20</a:t>
            </a:r>
            <a:r>
              <a:rPr lang="en" sz="600">
                <a:solidFill>
                  <a:schemeClr val="lt1"/>
                </a:solidFill>
                <a:latin typeface="Proxima Nova"/>
                <a:ea typeface="Proxima Nova"/>
                <a:cs typeface="Proxima Nova"/>
                <a:sym typeface="Proxima Nova"/>
              </a:rPr>
              <a:t>20</a:t>
            </a:r>
            <a:r>
              <a:rPr b="0" i="0" lang="en" sz="600" u="none" cap="none" strike="noStrike">
                <a:solidFill>
                  <a:schemeClr val="lt1"/>
                </a:solidFill>
                <a:latin typeface="Proxima Nova"/>
                <a:ea typeface="Proxima Nova"/>
                <a:cs typeface="Proxima Nova"/>
                <a:sym typeface="Proxima Nova"/>
              </a:rPr>
              <a:t>, proprietary and confidential</a:t>
            </a:r>
            <a:endParaRPr sz="500"/>
          </a:p>
        </p:txBody>
      </p:sp>
      <p:sp>
        <p:nvSpPr>
          <p:cNvPr id="646" name="Google Shape;646;p26"/>
          <p:cNvSpPr txBox="1"/>
          <p:nvPr>
            <p:ph type="title"/>
          </p:nvPr>
        </p:nvSpPr>
        <p:spPr>
          <a:xfrm>
            <a:off x="387363" y="2003968"/>
            <a:ext cx="5857800" cy="662400"/>
          </a:xfrm>
          <a:prstGeom prst="rect">
            <a:avLst/>
          </a:prstGeom>
          <a:noFill/>
          <a:ln>
            <a:noFill/>
          </a:ln>
        </p:spPr>
        <p:txBody>
          <a:bodyPr anchorCtr="0" anchor="t" bIns="34275" lIns="34275" spcFirstLastPara="1" rIns="34275" wrap="square" tIns="34275">
            <a:noAutofit/>
          </a:bodyPr>
          <a:lstStyle>
            <a:lvl1pPr lvl="0" rtl="0">
              <a:spcBef>
                <a:spcPts val="0"/>
              </a:spcBef>
              <a:spcAft>
                <a:spcPts val="0"/>
              </a:spcAft>
              <a:buNone/>
              <a:defRPr b="1" sz="3400">
                <a:solidFill>
                  <a:srgbClr val="FFFFFF"/>
                </a:solidFill>
                <a:latin typeface="Proxima Nova"/>
                <a:ea typeface="Proxima Nova"/>
                <a:cs typeface="Proxima Nova"/>
                <a:sym typeface="Proxima Nova"/>
              </a:defRPr>
            </a:lvl1pPr>
            <a:lvl2pPr lvl="1" rtl="0">
              <a:spcBef>
                <a:spcPts val="0"/>
              </a:spcBef>
              <a:spcAft>
                <a:spcPts val="0"/>
              </a:spcAft>
              <a:buNone/>
              <a:defRPr sz="500"/>
            </a:lvl2pPr>
            <a:lvl3pPr lvl="2" rtl="0">
              <a:spcBef>
                <a:spcPts val="0"/>
              </a:spcBef>
              <a:spcAft>
                <a:spcPts val="0"/>
              </a:spcAft>
              <a:buNone/>
              <a:defRPr sz="500"/>
            </a:lvl3pPr>
            <a:lvl4pPr lvl="3" rtl="0">
              <a:spcBef>
                <a:spcPts val="0"/>
              </a:spcBef>
              <a:spcAft>
                <a:spcPts val="0"/>
              </a:spcAft>
              <a:buNone/>
              <a:defRPr sz="500"/>
            </a:lvl4pPr>
            <a:lvl5pPr lvl="4" rtl="0">
              <a:spcBef>
                <a:spcPts val="0"/>
              </a:spcBef>
              <a:spcAft>
                <a:spcPts val="0"/>
              </a:spcAft>
              <a:buNone/>
              <a:defRPr sz="500"/>
            </a:lvl5pPr>
            <a:lvl6pPr lvl="5" rtl="0">
              <a:spcBef>
                <a:spcPts val="0"/>
              </a:spcBef>
              <a:spcAft>
                <a:spcPts val="0"/>
              </a:spcAft>
              <a:buNone/>
              <a:defRPr sz="500"/>
            </a:lvl6pPr>
            <a:lvl7pPr lvl="6" rtl="0">
              <a:spcBef>
                <a:spcPts val="0"/>
              </a:spcBef>
              <a:spcAft>
                <a:spcPts val="0"/>
              </a:spcAft>
              <a:buNone/>
              <a:defRPr sz="500"/>
            </a:lvl7pPr>
            <a:lvl8pPr lvl="7" rtl="0">
              <a:spcBef>
                <a:spcPts val="0"/>
              </a:spcBef>
              <a:spcAft>
                <a:spcPts val="0"/>
              </a:spcAft>
              <a:buNone/>
              <a:defRPr sz="500"/>
            </a:lvl8pPr>
            <a:lvl9pPr lvl="8" rtl="0">
              <a:spcBef>
                <a:spcPts val="0"/>
              </a:spcBef>
              <a:spcAft>
                <a:spcPts val="0"/>
              </a:spcAft>
              <a:buNone/>
              <a:defRPr sz="500"/>
            </a:lvl9pPr>
          </a:lstStyle>
          <a:p/>
        </p:txBody>
      </p:sp>
    </p:spTree>
  </p:cSld>
  <p:clrMapOvr>
    <a:masterClrMapping/>
  </p:clrMapOvr>
  <p:extLst>
    <p:ext uri="{DCECCB84-F9BA-43D5-87BE-67443E8EF086}">
      <p15:sldGuideLst>
        <p15:guide id="1" pos="277">
          <p15:clr>
            <a:srgbClr val="FBAE40"/>
          </p15:clr>
        </p15:guide>
        <p15:guide id="2" orient="horz" pos="1361">
          <p15:clr>
            <a:srgbClr val="FBAE40"/>
          </p15:clr>
        </p15:guide>
        <p15:guide id="3" pos="5482">
          <p15:clr>
            <a:srgbClr val="FBAE40"/>
          </p15:clr>
        </p15:guide>
        <p15:guide id="4" orient="horz" pos="309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47" name="Shape 647"/>
        <p:cNvGrpSpPr/>
        <p:nvPr/>
      </p:nvGrpSpPr>
      <p:grpSpPr>
        <a:xfrm>
          <a:off x="0" y="0"/>
          <a:ext cx="0" cy="0"/>
          <a:chOff x="0" y="0"/>
          <a:chExt cx="0" cy="0"/>
        </a:xfrm>
      </p:grpSpPr>
      <p:sp>
        <p:nvSpPr>
          <p:cNvPr id="648" name="Google Shape;648;p2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5200"/>
              <a:buChar char="●"/>
              <a:defRPr sz="5200"/>
            </a:lvl1pPr>
            <a:lvl2pPr lvl="1" rtl="0" algn="ctr">
              <a:spcBef>
                <a:spcPts val="0"/>
              </a:spcBef>
              <a:spcAft>
                <a:spcPts val="0"/>
              </a:spcAft>
              <a:buSzPts val="5200"/>
              <a:buChar char="○"/>
              <a:defRPr sz="5200"/>
            </a:lvl2pPr>
            <a:lvl3pPr lvl="2" rtl="0" algn="ctr">
              <a:spcBef>
                <a:spcPts val="0"/>
              </a:spcBef>
              <a:spcAft>
                <a:spcPts val="0"/>
              </a:spcAft>
              <a:buSzPts val="5200"/>
              <a:buChar char="■"/>
              <a:defRPr sz="5200"/>
            </a:lvl3pPr>
            <a:lvl4pPr lvl="3" rtl="0" algn="ctr">
              <a:spcBef>
                <a:spcPts val="0"/>
              </a:spcBef>
              <a:spcAft>
                <a:spcPts val="0"/>
              </a:spcAft>
              <a:buSzPts val="5200"/>
              <a:buChar char="●"/>
              <a:defRPr sz="5200"/>
            </a:lvl4pPr>
            <a:lvl5pPr lvl="4" rtl="0" algn="ctr">
              <a:spcBef>
                <a:spcPts val="0"/>
              </a:spcBef>
              <a:spcAft>
                <a:spcPts val="0"/>
              </a:spcAft>
              <a:buSzPts val="5200"/>
              <a:buChar char="○"/>
              <a:defRPr sz="5200"/>
            </a:lvl5pPr>
            <a:lvl6pPr lvl="5" rtl="0" algn="ctr">
              <a:spcBef>
                <a:spcPts val="0"/>
              </a:spcBef>
              <a:spcAft>
                <a:spcPts val="0"/>
              </a:spcAft>
              <a:buSzPts val="5200"/>
              <a:buChar char="■"/>
              <a:defRPr sz="5200"/>
            </a:lvl6pPr>
            <a:lvl7pPr lvl="6" rtl="0" algn="ctr">
              <a:spcBef>
                <a:spcPts val="0"/>
              </a:spcBef>
              <a:spcAft>
                <a:spcPts val="0"/>
              </a:spcAft>
              <a:buSzPts val="5200"/>
              <a:buChar char="●"/>
              <a:defRPr sz="5200"/>
            </a:lvl7pPr>
            <a:lvl8pPr lvl="7" rtl="0" algn="ctr">
              <a:spcBef>
                <a:spcPts val="0"/>
              </a:spcBef>
              <a:spcAft>
                <a:spcPts val="0"/>
              </a:spcAft>
              <a:buSzPts val="5200"/>
              <a:buChar char="○"/>
              <a:defRPr sz="5200"/>
            </a:lvl8pPr>
            <a:lvl9pPr lvl="8" rtl="0" algn="ctr">
              <a:spcBef>
                <a:spcPts val="0"/>
              </a:spcBef>
              <a:spcAft>
                <a:spcPts val="0"/>
              </a:spcAft>
              <a:buSzPts val="5200"/>
              <a:buChar char="■"/>
              <a:defRPr sz="5200"/>
            </a:lvl9pPr>
          </a:lstStyle>
          <a:p/>
        </p:txBody>
      </p:sp>
      <p:sp>
        <p:nvSpPr>
          <p:cNvPr id="649" name="Google Shape;649;p27"/>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50" name="Google Shape;650;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20.png"/><Relationship Id="rId5" Type="http://schemas.openxmlformats.org/officeDocument/2006/relationships/hyperlink" Target="https://erinmeyer.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youtube.com/watch?v=jUwFN3lzRFo"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17.xml"/><Relationship Id="rId9" Type="http://schemas.openxmlformats.org/officeDocument/2006/relationships/slide" Target="/ppt/slides/slide86.xml"/><Relationship Id="rId5" Type="http://schemas.openxmlformats.org/officeDocument/2006/relationships/slide" Target="/ppt/slides/slide31.xml"/><Relationship Id="rId6" Type="http://schemas.openxmlformats.org/officeDocument/2006/relationships/slide" Target="/ppt/slides/slide44.xml"/><Relationship Id="rId7" Type="http://schemas.openxmlformats.org/officeDocument/2006/relationships/slide" Target="/ppt/slides/slide68.xml"/><Relationship Id="rId8" Type="http://schemas.openxmlformats.org/officeDocument/2006/relationships/slide" Target="/ppt/slides/slide78.xml"/><Relationship Id="rId11" Type="http://schemas.openxmlformats.org/officeDocument/2006/relationships/slide" Target="/ppt/slides/slide108.xml"/><Relationship Id="rId10" Type="http://schemas.openxmlformats.org/officeDocument/2006/relationships/slide" Target="/ppt/slides/slide9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4.pn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9.png"/><Relationship Id="rId7" Type="http://schemas.openxmlformats.org/officeDocument/2006/relationships/image" Target="../media/image17.png"/><Relationship Id="rId8"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3.png"/><Relationship Id="rId4"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31.png"/><Relationship Id="rId7"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image" Target="../media/image14.png"/><Relationship Id="rId6" Type="http://schemas.openxmlformats.org/officeDocument/2006/relationships/image" Target="../media/image40.png"/><Relationship Id="rId7"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6.jp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0.png"/><Relationship Id="rId4" Type="http://schemas.openxmlformats.org/officeDocument/2006/relationships/image" Target="../media/image9.png"/><Relationship Id="rId5" Type="http://schemas.openxmlformats.org/officeDocument/2006/relationships/image" Target="../media/image54.png"/><Relationship Id="rId6" Type="http://schemas.openxmlformats.org/officeDocument/2006/relationships/image" Target="../media/image4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3.png"/><Relationship Id="rId4" Type="http://schemas.openxmlformats.org/officeDocument/2006/relationships/image" Target="../media/image49.png"/><Relationship Id="rId5" Type="http://schemas.openxmlformats.org/officeDocument/2006/relationships/image" Target="../media/image48.png"/><Relationship Id="rId6" Type="http://schemas.openxmlformats.org/officeDocument/2006/relationships/image" Target="../media/image5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0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0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98.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9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9.png"/><Relationship Id="rId4" Type="http://schemas.openxmlformats.org/officeDocument/2006/relationships/image" Target="../media/image9.png"/><Relationship Id="rId5" Type="http://schemas.openxmlformats.org/officeDocument/2006/relationships/image" Target="../media/image54.png"/><Relationship Id="rId6" Type="http://schemas.openxmlformats.org/officeDocument/2006/relationships/image" Target="../media/image1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0.png"/><Relationship Id="rId4" Type="http://schemas.openxmlformats.org/officeDocument/2006/relationships/image" Target="../media/image48.png"/><Relationship Id="rId5" Type="http://schemas.openxmlformats.org/officeDocument/2006/relationships/image" Target="../media/image6.png"/><Relationship Id="rId6" Type="http://schemas.openxmlformats.org/officeDocument/2006/relationships/image" Target="../media/image1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0.png"/><Relationship Id="rId4" Type="http://schemas.openxmlformats.org/officeDocument/2006/relationships/image" Target="../media/image5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0.png"/><Relationship Id="rId4" Type="http://schemas.openxmlformats.org/officeDocument/2006/relationships/image" Target="../media/image48.png"/><Relationship Id="rId5" Type="http://schemas.openxmlformats.org/officeDocument/2006/relationships/image" Target="../media/image1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0.png"/><Relationship Id="rId4" Type="http://schemas.openxmlformats.org/officeDocument/2006/relationships/image" Target="../media/image54.png"/><Relationship Id="rId5" Type="http://schemas.openxmlformats.org/officeDocument/2006/relationships/image" Target="../media/image2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hyperlink" Target="http://www.youtube.com/watch?v=T0LcPIRQTpA" TargetMode="External"/><Relationship Id="rId4" Type="http://schemas.openxmlformats.org/officeDocument/2006/relationships/image" Target="../media/image66.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6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48.png"/><Relationship Id="rId4" Type="http://schemas.openxmlformats.org/officeDocument/2006/relationships/image" Target="../media/image6.png"/><Relationship Id="rId5" Type="http://schemas.openxmlformats.org/officeDocument/2006/relationships/image" Target="../media/image18.png"/><Relationship Id="rId6" Type="http://schemas.openxmlformats.org/officeDocument/2006/relationships/image" Target="../media/image1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7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7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7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86.png"/><Relationship Id="rId4" Type="http://schemas.openxmlformats.org/officeDocument/2006/relationships/image" Target="../media/image82.png"/><Relationship Id="rId5" Type="http://schemas.openxmlformats.org/officeDocument/2006/relationships/image" Target="../media/image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86.png"/><Relationship Id="rId4" Type="http://schemas.openxmlformats.org/officeDocument/2006/relationships/image" Target="../media/image29.png"/><Relationship Id="rId5" Type="http://schemas.openxmlformats.org/officeDocument/2006/relationships/image" Target="../media/image1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8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10.png"/><Relationship Id="rId4" Type="http://schemas.openxmlformats.org/officeDocument/2006/relationships/image" Target="../media/image26.png"/><Relationship Id="rId5" Type="http://schemas.openxmlformats.org/officeDocument/2006/relationships/image" Target="../media/image3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13.png"/><Relationship Id="rId4" Type="http://schemas.openxmlformats.org/officeDocument/2006/relationships/image" Target="../media/image29.png"/><Relationship Id="rId5" Type="http://schemas.openxmlformats.org/officeDocument/2006/relationships/image" Target="../media/image1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8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91.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104.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9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54.png"/><Relationship Id="rId6" Type="http://schemas.openxmlformats.org/officeDocument/2006/relationships/image" Target="../media/image9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48.png"/><Relationship Id="rId4" Type="http://schemas.openxmlformats.org/officeDocument/2006/relationships/image" Target="../media/image6.png"/><Relationship Id="rId5" Type="http://schemas.openxmlformats.org/officeDocument/2006/relationships/image" Target="../media/image19.png"/><Relationship Id="rId6" Type="http://schemas.openxmlformats.org/officeDocument/2006/relationships/image" Target="../media/image1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02.png"/><Relationship Id="rId4" Type="http://schemas.openxmlformats.org/officeDocument/2006/relationships/image" Target="../media/image8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101.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99.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28"/>
          <p:cNvSpPr txBox="1"/>
          <p:nvPr>
            <p:ph idx="1" type="subTitle"/>
          </p:nvPr>
        </p:nvSpPr>
        <p:spPr>
          <a:xfrm>
            <a:off x="400356" y="2723821"/>
            <a:ext cx="3619500" cy="11049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Training from the book by Erin Meyer</a:t>
            </a:r>
            <a:endParaRPr/>
          </a:p>
        </p:txBody>
      </p:sp>
      <p:sp>
        <p:nvSpPr>
          <p:cNvPr id="656" name="Google Shape;656;p28"/>
          <p:cNvSpPr txBox="1"/>
          <p:nvPr>
            <p:ph type="title"/>
          </p:nvPr>
        </p:nvSpPr>
        <p:spPr>
          <a:xfrm>
            <a:off x="395398" y="1765219"/>
            <a:ext cx="5857800" cy="6624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The Culture Map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29"/>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t/>
            </a:r>
            <a:endParaRPr/>
          </a:p>
        </p:txBody>
      </p:sp>
      <p:sp>
        <p:nvSpPr>
          <p:cNvPr id="662" name="Google Shape;662;p2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The Culture Map</a:t>
            </a:r>
            <a:endParaRPr/>
          </a:p>
        </p:txBody>
      </p:sp>
      <p:pic>
        <p:nvPicPr>
          <p:cNvPr id="663" name="Google Shape;663;p29"/>
          <p:cNvPicPr preferRelativeResize="0"/>
          <p:nvPr/>
        </p:nvPicPr>
        <p:blipFill>
          <a:blip r:embed="rId3">
            <a:alphaModFix/>
          </a:blip>
          <a:stretch>
            <a:fillRect/>
          </a:stretch>
        </p:blipFill>
        <p:spPr>
          <a:xfrm>
            <a:off x="1265026" y="1203506"/>
            <a:ext cx="2081975" cy="3154500"/>
          </a:xfrm>
          <a:prstGeom prst="rect">
            <a:avLst/>
          </a:prstGeom>
          <a:noFill/>
          <a:ln cap="flat" cmpd="sng" w="9525">
            <a:solidFill>
              <a:schemeClr val="dk2"/>
            </a:solidFill>
            <a:prstDash val="solid"/>
            <a:round/>
            <a:headEnd len="sm" w="sm" type="none"/>
            <a:tailEnd len="sm" w="sm" type="none"/>
          </a:ln>
        </p:spPr>
      </p:pic>
      <p:grpSp>
        <p:nvGrpSpPr>
          <p:cNvPr id="664" name="Google Shape;664;p29"/>
          <p:cNvGrpSpPr/>
          <p:nvPr/>
        </p:nvGrpSpPr>
        <p:grpSpPr>
          <a:xfrm>
            <a:off x="4731322" y="1203506"/>
            <a:ext cx="2969400" cy="3357288"/>
            <a:chOff x="4731322" y="1260112"/>
            <a:chExt cx="2969400" cy="3357288"/>
          </a:xfrm>
        </p:grpSpPr>
        <p:pic>
          <p:nvPicPr>
            <p:cNvPr id="665" name="Google Shape;665;p29"/>
            <p:cNvPicPr preferRelativeResize="0"/>
            <p:nvPr/>
          </p:nvPicPr>
          <p:blipFill>
            <a:blip r:embed="rId4">
              <a:alphaModFix/>
            </a:blip>
            <a:stretch>
              <a:fillRect/>
            </a:stretch>
          </p:blipFill>
          <p:spPr>
            <a:xfrm>
              <a:off x="4928963" y="1260112"/>
              <a:ext cx="2574125" cy="2928075"/>
            </a:xfrm>
            <a:prstGeom prst="rect">
              <a:avLst/>
            </a:prstGeom>
            <a:noFill/>
            <a:ln cap="flat" cmpd="sng" w="9525">
              <a:solidFill>
                <a:schemeClr val="dk2"/>
              </a:solidFill>
              <a:prstDash val="solid"/>
              <a:round/>
              <a:headEnd len="sm" w="sm" type="none"/>
              <a:tailEnd len="sm" w="sm" type="none"/>
            </a:ln>
          </p:spPr>
        </p:pic>
        <p:sp>
          <p:nvSpPr>
            <p:cNvPr id="666" name="Google Shape;666;p29"/>
            <p:cNvSpPr txBox="1"/>
            <p:nvPr/>
          </p:nvSpPr>
          <p:spPr>
            <a:xfrm>
              <a:off x="4731322" y="4258600"/>
              <a:ext cx="29694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Erin Meyer, </a:t>
              </a:r>
              <a:r>
                <a:rPr i="1" lang="en" sz="1000" u="sng">
                  <a:solidFill>
                    <a:schemeClr val="hlink"/>
                  </a:solidFill>
                  <a:highlight>
                    <a:srgbClr val="FFFFFF"/>
                  </a:highlight>
                  <a:latin typeface="Proxima Nova"/>
                  <a:ea typeface="Proxima Nova"/>
                  <a:cs typeface="Proxima Nova"/>
                  <a:sym typeface="Proxima Nova"/>
                  <a:hlinkClick r:id="rId5"/>
                </a:rPr>
                <a:t>https://erinmeyer.com/</a:t>
              </a:r>
              <a:r>
                <a:rPr i="1" lang="en" sz="1000">
                  <a:solidFill>
                    <a:srgbClr val="202124"/>
                  </a:solidFill>
                  <a:highlight>
                    <a:srgbClr val="FFFFFF"/>
                  </a:highlight>
                  <a:latin typeface="Proxima Nova"/>
                  <a:ea typeface="Proxima Nova"/>
                  <a:cs typeface="Proxima Nova"/>
                  <a:sym typeface="Proxima Nova"/>
                </a:rPr>
                <a:t> </a:t>
              </a:r>
              <a:endParaRPr i="1" sz="1000">
                <a:latin typeface="Proxima Nova"/>
                <a:ea typeface="Proxima Nova"/>
                <a:cs typeface="Proxima Nova"/>
                <a:sym typeface="Proxima Nov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30"/>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The Culture Map</a:t>
            </a:r>
            <a:endParaRPr/>
          </a:p>
        </p:txBody>
      </p:sp>
      <p:sp>
        <p:nvSpPr>
          <p:cNvPr id="672" name="Google Shape;672;p3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Purpose</a:t>
            </a:r>
            <a:endParaRPr/>
          </a:p>
        </p:txBody>
      </p:sp>
      <p:sp>
        <p:nvSpPr>
          <p:cNvPr id="673" name="Google Shape;673;p30"/>
          <p:cNvSpPr txBox="1"/>
          <p:nvPr>
            <p:ph idx="2" type="body"/>
          </p:nvPr>
        </p:nvSpPr>
        <p:spPr>
          <a:xfrm>
            <a:off x="405666" y="1208325"/>
            <a:ext cx="6055800" cy="2738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Learn about the invisible boundaries that divide our world</a:t>
            </a:r>
            <a:endParaRPr sz="1400"/>
          </a:p>
          <a:p>
            <a:pPr indent="-317500" lvl="0" marL="457200" rtl="0" algn="l">
              <a:spcBef>
                <a:spcPts val="0"/>
              </a:spcBef>
              <a:spcAft>
                <a:spcPts val="0"/>
              </a:spcAft>
              <a:buSzPts val="1400"/>
              <a:buChar char="●"/>
            </a:pPr>
            <a:r>
              <a:rPr lang="en" sz="1400"/>
              <a:t>Learn about the eight scales that map the world’s cultures</a:t>
            </a:r>
            <a:endParaRPr sz="1400"/>
          </a:p>
          <a:p>
            <a:pPr indent="-317500" lvl="0" marL="457200" rtl="0" algn="l">
              <a:spcBef>
                <a:spcPts val="0"/>
              </a:spcBef>
              <a:spcAft>
                <a:spcPts val="0"/>
              </a:spcAft>
              <a:buSzPts val="1400"/>
              <a:buChar char="●"/>
            </a:pPr>
            <a:r>
              <a:rPr lang="en" sz="1400"/>
              <a:t>Learn how to work with cultures </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31"/>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t/>
            </a:r>
            <a:endParaRPr/>
          </a:p>
        </p:txBody>
      </p:sp>
      <p:sp>
        <p:nvSpPr>
          <p:cNvPr id="679" name="Google Shape;679;p3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The Culture Map</a:t>
            </a:r>
            <a:endParaRPr/>
          </a:p>
        </p:txBody>
      </p:sp>
      <p:pic>
        <p:nvPicPr>
          <p:cNvPr descr="Erin Meyer, professor at INSEAD and author of The Culture Map, discusses why we need a map to navigate working across various cultures.&#10;&#10;Global Matters is a speaker series designed to enrich Minnesota professionals' global business acumen. The event features speakers at the forefront of global business who share their expertise in emerging issues in international business and management. The series is a platform for business, government, media and academic professionals engaged in global business to create and develop a valuable network.&#10;&#10;For more information on the Carlson Global Institute and Global Matters, visit http://www.carlsonschool.umn.edu/cgi." id="680" name="Google Shape;680;p31" title="Erin Meyer: Working Across Cultures - Global Matters">
            <a:hlinkClick r:id="rId3"/>
          </p:cNvPr>
          <p:cNvPicPr preferRelativeResize="0"/>
          <p:nvPr/>
        </p:nvPicPr>
        <p:blipFill>
          <a:blip r:embed="rId4">
            <a:alphaModFix/>
          </a:blip>
          <a:stretch>
            <a:fillRect/>
          </a:stretch>
        </p:blipFill>
        <p:spPr>
          <a:xfrm>
            <a:off x="2286000" y="1184809"/>
            <a:ext cx="4572000" cy="3429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32"/>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The Culture Map</a:t>
            </a:r>
            <a:endParaRPr/>
          </a:p>
        </p:txBody>
      </p:sp>
      <p:sp>
        <p:nvSpPr>
          <p:cNvPr id="686" name="Google Shape;686;p3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Agenda</a:t>
            </a:r>
            <a:endParaRPr/>
          </a:p>
        </p:txBody>
      </p:sp>
      <p:sp>
        <p:nvSpPr>
          <p:cNvPr id="687" name="Google Shape;687;p32"/>
          <p:cNvSpPr txBox="1"/>
          <p:nvPr>
            <p:ph idx="2" type="body"/>
          </p:nvPr>
        </p:nvSpPr>
        <p:spPr>
          <a:xfrm>
            <a:off x="405666" y="1208325"/>
            <a:ext cx="6055800" cy="2738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u="sng">
                <a:solidFill>
                  <a:schemeClr val="hlink"/>
                </a:solidFill>
                <a:hlinkClick action="ppaction://hlinksldjump" r:id="rId3"/>
              </a:rPr>
              <a:t>Communicating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4"/>
              </a:rPr>
              <a:t>Evaluating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5"/>
              </a:rPr>
              <a:t>Persuading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6"/>
              </a:rPr>
              <a:t>Leading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7"/>
              </a:rPr>
              <a:t>Deciding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8"/>
              </a:rPr>
              <a:t>Trusting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9"/>
              </a:rPr>
              <a:t>Disagreeing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10"/>
              </a:rPr>
              <a:t>Scheduling</a:t>
            </a:r>
            <a:endParaRPr sz="1400"/>
          </a:p>
          <a:p>
            <a:pPr indent="-317500" lvl="0" marL="457200" rtl="0" algn="l">
              <a:spcBef>
                <a:spcPts val="0"/>
              </a:spcBef>
              <a:spcAft>
                <a:spcPts val="0"/>
              </a:spcAft>
              <a:buSzPts val="1400"/>
              <a:buChar char="●"/>
            </a:pPr>
            <a:r>
              <a:rPr lang="en" sz="1400" u="sng">
                <a:solidFill>
                  <a:schemeClr val="hlink"/>
                </a:solidFill>
                <a:hlinkClick action="ppaction://hlinksldjump" r:id="rId11"/>
              </a:rPr>
              <a:t>Conclusion</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33"/>
          <p:cNvSpPr txBox="1"/>
          <p:nvPr>
            <p:ph type="title"/>
          </p:nvPr>
        </p:nvSpPr>
        <p:spPr>
          <a:xfrm>
            <a:off x="387363" y="2003968"/>
            <a:ext cx="5857800" cy="6624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Communicating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3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communication</a:t>
            </a:r>
            <a:endParaRPr/>
          </a:p>
        </p:txBody>
      </p:sp>
      <p:sp>
        <p:nvSpPr>
          <p:cNvPr id="698" name="Google Shape;698;p34"/>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Communicating</a:t>
            </a:r>
            <a:endParaRPr/>
          </a:p>
        </p:txBody>
      </p:sp>
      <p:sp>
        <p:nvSpPr>
          <p:cNvPr id="699" name="Google Shape;699;p34"/>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Low-context</a:t>
            </a:r>
            <a:endParaRPr sz="1400"/>
          </a:p>
          <a:p>
            <a:pPr indent="-317500" lvl="0" marL="457200" rtl="0" algn="l">
              <a:spcBef>
                <a:spcPts val="0"/>
              </a:spcBef>
              <a:spcAft>
                <a:spcPts val="0"/>
              </a:spcAft>
              <a:buSzPts val="1400"/>
              <a:buChar char="●"/>
            </a:pPr>
            <a:r>
              <a:rPr lang="en" sz="1400"/>
              <a:t>High-context</a:t>
            </a:r>
            <a:endParaRPr sz="1400"/>
          </a:p>
        </p:txBody>
      </p:sp>
      <p:pic>
        <p:nvPicPr>
          <p:cNvPr id="700" name="Google Shape;700;p34"/>
          <p:cNvPicPr preferRelativeResize="0"/>
          <p:nvPr/>
        </p:nvPicPr>
        <p:blipFill>
          <a:blip r:embed="rId3">
            <a:alphaModFix/>
          </a:blip>
          <a:stretch>
            <a:fillRect/>
          </a:stretch>
        </p:blipFill>
        <p:spPr>
          <a:xfrm>
            <a:off x="4047298" y="774479"/>
            <a:ext cx="3657600" cy="359453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3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Low-context </a:t>
            </a:r>
            <a:endParaRPr/>
          </a:p>
        </p:txBody>
      </p:sp>
      <p:sp>
        <p:nvSpPr>
          <p:cNvPr id="706" name="Google Shape;706;p35"/>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07" name="Google Shape;707;p35"/>
          <p:cNvSpPr txBox="1"/>
          <p:nvPr>
            <p:ph idx="2" type="body"/>
          </p:nvPr>
        </p:nvSpPr>
        <p:spPr>
          <a:xfrm>
            <a:off x="405675" y="1208325"/>
            <a:ext cx="20988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Precise</a:t>
            </a:r>
            <a:endParaRPr sz="1400"/>
          </a:p>
          <a:p>
            <a:pPr indent="-317500" lvl="0" marL="457200" rtl="0" algn="l">
              <a:spcBef>
                <a:spcPts val="0"/>
              </a:spcBef>
              <a:spcAft>
                <a:spcPts val="0"/>
              </a:spcAft>
              <a:buSzPts val="1400"/>
              <a:buChar char="●"/>
            </a:pPr>
            <a:r>
              <a:rPr lang="en" sz="1400"/>
              <a:t>Simple</a:t>
            </a:r>
            <a:endParaRPr sz="1400"/>
          </a:p>
          <a:p>
            <a:pPr indent="-317500" lvl="0" marL="457200" rtl="0" algn="l">
              <a:spcBef>
                <a:spcPts val="0"/>
              </a:spcBef>
              <a:spcAft>
                <a:spcPts val="0"/>
              </a:spcAft>
              <a:buSzPts val="1400"/>
              <a:buChar char="●"/>
            </a:pPr>
            <a:r>
              <a:rPr lang="en" sz="1400"/>
              <a:t>Clear</a:t>
            </a:r>
            <a:endParaRPr sz="1400"/>
          </a:p>
          <a:p>
            <a:pPr indent="-317500" lvl="0" marL="457200" rtl="0" algn="l">
              <a:spcBef>
                <a:spcPts val="0"/>
              </a:spcBef>
              <a:spcAft>
                <a:spcPts val="0"/>
              </a:spcAft>
              <a:buSzPts val="1400"/>
              <a:buChar char="●"/>
            </a:pPr>
            <a:r>
              <a:rPr lang="en" sz="1400"/>
              <a:t>Face value</a:t>
            </a:r>
            <a:endParaRPr sz="1400"/>
          </a:p>
          <a:p>
            <a:pPr indent="-317500" lvl="0" marL="457200" rtl="0" algn="l">
              <a:spcBef>
                <a:spcPts val="0"/>
              </a:spcBef>
              <a:spcAft>
                <a:spcPts val="0"/>
              </a:spcAft>
              <a:buSzPts val="1400"/>
              <a:buChar char="●"/>
            </a:pPr>
            <a:r>
              <a:rPr lang="en" sz="1400"/>
              <a:t>Repeat</a:t>
            </a:r>
            <a:endParaRPr sz="1400"/>
          </a:p>
        </p:txBody>
      </p:sp>
      <p:pic>
        <p:nvPicPr>
          <p:cNvPr id="708" name="Google Shape;708;p35"/>
          <p:cNvPicPr preferRelativeResize="0"/>
          <p:nvPr/>
        </p:nvPicPr>
        <p:blipFill>
          <a:blip r:embed="rId3">
            <a:alphaModFix/>
          </a:blip>
          <a:stretch>
            <a:fillRect/>
          </a:stretch>
        </p:blipFill>
        <p:spPr>
          <a:xfrm>
            <a:off x="784530" y="2951250"/>
            <a:ext cx="1828800" cy="914400"/>
          </a:xfrm>
          <a:prstGeom prst="rect">
            <a:avLst/>
          </a:prstGeom>
          <a:noFill/>
          <a:ln cap="flat" cmpd="sng" w="9525">
            <a:solidFill>
              <a:schemeClr val="dk2"/>
            </a:solidFill>
            <a:prstDash val="solid"/>
            <a:round/>
            <a:headEnd len="sm" w="sm" type="none"/>
            <a:tailEnd len="sm" w="sm" type="none"/>
          </a:ln>
        </p:spPr>
      </p:pic>
      <p:pic>
        <p:nvPicPr>
          <p:cNvPr id="709" name="Google Shape;709;p35"/>
          <p:cNvPicPr preferRelativeResize="0"/>
          <p:nvPr/>
        </p:nvPicPr>
        <p:blipFill>
          <a:blip r:embed="rId4">
            <a:alphaModFix/>
          </a:blip>
          <a:stretch>
            <a:fillRect/>
          </a:stretch>
        </p:blipFill>
        <p:spPr>
          <a:xfrm>
            <a:off x="5586294" y="1341363"/>
            <a:ext cx="1828800" cy="912278"/>
          </a:xfrm>
          <a:prstGeom prst="rect">
            <a:avLst/>
          </a:prstGeom>
          <a:noFill/>
          <a:ln cap="flat" cmpd="sng" w="9525">
            <a:solidFill>
              <a:schemeClr val="dk2"/>
            </a:solidFill>
            <a:prstDash val="solid"/>
            <a:round/>
            <a:headEnd len="sm" w="sm" type="none"/>
            <a:tailEnd len="sm" w="sm" type="none"/>
          </a:ln>
        </p:spPr>
      </p:pic>
      <p:pic>
        <p:nvPicPr>
          <p:cNvPr id="710" name="Google Shape;710;p35"/>
          <p:cNvPicPr preferRelativeResize="0"/>
          <p:nvPr/>
        </p:nvPicPr>
        <p:blipFill>
          <a:blip r:embed="rId5">
            <a:alphaModFix/>
          </a:blip>
          <a:stretch>
            <a:fillRect/>
          </a:stretch>
        </p:blipFill>
        <p:spPr>
          <a:xfrm>
            <a:off x="4856025" y="2951250"/>
            <a:ext cx="1524000" cy="914400"/>
          </a:xfrm>
          <a:prstGeom prst="rect">
            <a:avLst/>
          </a:prstGeom>
          <a:noFill/>
          <a:ln cap="flat" cmpd="sng" w="9525">
            <a:solidFill>
              <a:srgbClr val="000000"/>
            </a:solidFill>
            <a:prstDash val="solid"/>
            <a:round/>
            <a:headEnd len="sm" w="sm" type="none"/>
            <a:tailEnd len="sm" w="sm" type="none"/>
          </a:ln>
        </p:spPr>
      </p:pic>
      <p:pic>
        <p:nvPicPr>
          <p:cNvPr id="711" name="Google Shape;711;p35"/>
          <p:cNvPicPr preferRelativeResize="0"/>
          <p:nvPr/>
        </p:nvPicPr>
        <p:blipFill>
          <a:blip r:embed="rId6">
            <a:alphaModFix/>
          </a:blip>
          <a:stretch>
            <a:fillRect/>
          </a:stretch>
        </p:blipFill>
        <p:spPr>
          <a:xfrm>
            <a:off x="2995350" y="2951250"/>
            <a:ext cx="1486325" cy="914400"/>
          </a:xfrm>
          <a:prstGeom prst="rect">
            <a:avLst/>
          </a:prstGeom>
          <a:noFill/>
          <a:ln cap="flat" cmpd="sng" w="9525">
            <a:solidFill>
              <a:srgbClr val="000000"/>
            </a:solidFill>
            <a:prstDash val="solid"/>
            <a:round/>
            <a:headEnd len="sm" w="sm" type="none"/>
            <a:tailEnd len="sm" w="sm" type="none"/>
          </a:ln>
        </p:spPr>
      </p:pic>
      <p:pic>
        <p:nvPicPr>
          <p:cNvPr id="712" name="Google Shape;712;p35"/>
          <p:cNvPicPr preferRelativeResize="0"/>
          <p:nvPr/>
        </p:nvPicPr>
        <p:blipFill>
          <a:blip r:embed="rId7">
            <a:alphaModFix/>
          </a:blip>
          <a:stretch>
            <a:fillRect/>
          </a:stretch>
        </p:blipFill>
        <p:spPr>
          <a:xfrm>
            <a:off x="6729159" y="2951250"/>
            <a:ext cx="1536806" cy="914400"/>
          </a:xfrm>
          <a:prstGeom prst="rect">
            <a:avLst/>
          </a:prstGeom>
          <a:noFill/>
          <a:ln cap="flat" cmpd="sng" w="9525">
            <a:solidFill>
              <a:schemeClr val="dk2"/>
            </a:solidFill>
            <a:prstDash val="solid"/>
            <a:round/>
            <a:headEnd len="sm" w="sm" type="none"/>
            <a:tailEnd len="sm" w="sm" type="none"/>
          </a:ln>
        </p:spPr>
      </p:pic>
      <p:pic>
        <p:nvPicPr>
          <p:cNvPr id="713" name="Google Shape;713;p35"/>
          <p:cNvPicPr preferRelativeResize="0"/>
          <p:nvPr/>
        </p:nvPicPr>
        <p:blipFill>
          <a:blip r:embed="rId8">
            <a:alphaModFix/>
          </a:blip>
          <a:stretch>
            <a:fillRect/>
          </a:stretch>
        </p:blipFill>
        <p:spPr>
          <a:xfrm>
            <a:off x="3220525" y="1341363"/>
            <a:ext cx="1741714" cy="914400"/>
          </a:xfrm>
          <a:prstGeom prst="rect">
            <a:avLst/>
          </a:prstGeom>
          <a:noFill/>
          <a:ln cap="flat" cmpd="sng" w="9525">
            <a:solidFill>
              <a:schemeClr val="dk2"/>
            </a:solidFill>
            <a:prstDash val="solid"/>
            <a:round/>
            <a:headEnd len="sm" w="sm" type="none"/>
            <a:tailEnd len="sm" w="sm" type="none"/>
          </a:ln>
        </p:spPr>
      </p:pic>
      <p:sp>
        <p:nvSpPr>
          <p:cNvPr id="714" name="Google Shape;714;p35"/>
          <p:cNvSpPr txBox="1"/>
          <p:nvPr/>
        </p:nvSpPr>
        <p:spPr>
          <a:xfrm>
            <a:off x="3229482" y="22339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United States</a:t>
            </a:r>
            <a:endParaRPr b="1" sz="1000">
              <a:latin typeface="Proxima Nova"/>
              <a:ea typeface="Proxima Nova"/>
              <a:cs typeface="Proxima Nova"/>
              <a:sym typeface="Proxima Nova"/>
            </a:endParaRPr>
          </a:p>
        </p:txBody>
      </p:sp>
      <p:sp>
        <p:nvSpPr>
          <p:cNvPr id="715" name="Google Shape;715;p35"/>
          <p:cNvSpPr txBox="1"/>
          <p:nvPr/>
        </p:nvSpPr>
        <p:spPr>
          <a:xfrm>
            <a:off x="5638794" y="22339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Canada</a:t>
            </a:r>
            <a:endParaRPr b="1" sz="1000">
              <a:latin typeface="Proxima Nova"/>
              <a:ea typeface="Proxima Nova"/>
              <a:cs typeface="Proxima Nova"/>
              <a:sym typeface="Proxima Nova"/>
            </a:endParaRPr>
          </a:p>
        </p:txBody>
      </p:sp>
      <p:sp>
        <p:nvSpPr>
          <p:cNvPr id="716" name="Google Shape;716;p35"/>
          <p:cNvSpPr txBox="1"/>
          <p:nvPr/>
        </p:nvSpPr>
        <p:spPr>
          <a:xfrm>
            <a:off x="837030"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Australia</a:t>
            </a:r>
            <a:endParaRPr b="1" sz="1000">
              <a:latin typeface="Proxima Nova"/>
              <a:ea typeface="Proxima Nova"/>
              <a:cs typeface="Proxima Nova"/>
              <a:sym typeface="Proxima Nova"/>
            </a:endParaRPr>
          </a:p>
        </p:txBody>
      </p:sp>
      <p:sp>
        <p:nvSpPr>
          <p:cNvPr id="717" name="Google Shape;717;p35"/>
          <p:cNvSpPr txBox="1"/>
          <p:nvPr/>
        </p:nvSpPr>
        <p:spPr>
          <a:xfrm>
            <a:off x="2876613"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Netherlands</a:t>
            </a:r>
            <a:endParaRPr b="1" sz="1000">
              <a:latin typeface="Proxima Nova"/>
              <a:ea typeface="Proxima Nova"/>
              <a:cs typeface="Proxima Nova"/>
              <a:sym typeface="Proxima Nova"/>
            </a:endParaRPr>
          </a:p>
        </p:txBody>
      </p:sp>
      <p:sp>
        <p:nvSpPr>
          <p:cNvPr id="718" name="Google Shape;718;p35"/>
          <p:cNvSpPr txBox="1"/>
          <p:nvPr/>
        </p:nvSpPr>
        <p:spPr>
          <a:xfrm>
            <a:off x="4756125"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Germany</a:t>
            </a:r>
            <a:endParaRPr b="1" sz="1000">
              <a:latin typeface="Proxima Nova"/>
              <a:ea typeface="Proxima Nova"/>
              <a:cs typeface="Proxima Nova"/>
              <a:sym typeface="Proxima Nova"/>
            </a:endParaRPr>
          </a:p>
        </p:txBody>
      </p:sp>
      <p:sp>
        <p:nvSpPr>
          <p:cNvPr id="719" name="Google Shape;719;p35"/>
          <p:cNvSpPr txBox="1"/>
          <p:nvPr/>
        </p:nvSpPr>
        <p:spPr>
          <a:xfrm>
            <a:off x="6635663"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United Kingdom</a:t>
            </a:r>
            <a:endParaRPr b="1" sz="1000">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1000"/>
                                        <p:tgtEl>
                                          <p:spTgt spid="714"/>
                                        </p:tgtEl>
                                      </p:cBhvr>
                                    </p:animEffect>
                                  </p:childTnLst>
                                </p:cTn>
                              </p:par>
                              <p:par>
                                <p:cTn fill="hold" nodeType="with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1000"/>
                                        <p:tgtEl>
                                          <p:spTgt spid="7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9"/>
                                        </p:tgtEl>
                                        <p:attrNameLst>
                                          <p:attrName>style.visibility</p:attrName>
                                        </p:attrNameLst>
                                      </p:cBhvr>
                                      <p:to>
                                        <p:strVal val="visible"/>
                                      </p:to>
                                    </p:set>
                                    <p:animEffect filter="fade" transition="in">
                                      <p:cBhvr>
                                        <p:cTn dur="1000"/>
                                        <p:tgtEl>
                                          <p:spTgt spid="709"/>
                                        </p:tgtEl>
                                      </p:cBhvr>
                                    </p:animEffect>
                                  </p:childTnLst>
                                </p:cTn>
                              </p:par>
                              <p:par>
                                <p:cTn fill="hold" nodeType="withEffect" presetClass="entr" presetID="10" presetSubtype="0">
                                  <p:stCondLst>
                                    <p:cond delay="0"/>
                                  </p:stCondLst>
                                  <p:childTnLst>
                                    <p:set>
                                      <p:cBhvr>
                                        <p:cTn dur="1" fill="hold">
                                          <p:stCondLst>
                                            <p:cond delay="0"/>
                                          </p:stCondLst>
                                        </p:cTn>
                                        <p:tgtEl>
                                          <p:spTgt spid="715"/>
                                        </p:tgtEl>
                                        <p:attrNameLst>
                                          <p:attrName>style.visibility</p:attrName>
                                        </p:attrNameLst>
                                      </p:cBhvr>
                                      <p:to>
                                        <p:strVal val="visible"/>
                                      </p:to>
                                    </p:set>
                                    <p:animEffect filter="fade" transition="in">
                                      <p:cBhvr>
                                        <p:cTn dur="1000"/>
                                        <p:tgtEl>
                                          <p:spTgt spid="7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8"/>
                                        </p:tgtEl>
                                        <p:attrNameLst>
                                          <p:attrName>style.visibility</p:attrName>
                                        </p:attrNameLst>
                                      </p:cBhvr>
                                      <p:to>
                                        <p:strVal val="visible"/>
                                      </p:to>
                                    </p:set>
                                    <p:animEffect filter="fade" transition="in">
                                      <p:cBhvr>
                                        <p:cTn dur="1000"/>
                                        <p:tgtEl>
                                          <p:spTgt spid="708"/>
                                        </p:tgtEl>
                                      </p:cBhvr>
                                    </p:animEffect>
                                  </p:childTnLst>
                                </p:cTn>
                              </p:par>
                              <p:par>
                                <p:cTn fill="hold" nodeType="with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1000"/>
                                        <p:tgtEl>
                                          <p:spTgt spid="7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1000"/>
                                        <p:tgtEl>
                                          <p:spTgt spid="711"/>
                                        </p:tgtEl>
                                      </p:cBhvr>
                                    </p:animEffect>
                                  </p:childTnLst>
                                </p:cTn>
                              </p:par>
                              <p:par>
                                <p:cTn fill="hold" nodeType="withEffect" presetClass="entr" presetID="10" presetSubtype="0">
                                  <p:stCondLst>
                                    <p:cond delay="0"/>
                                  </p:stCondLst>
                                  <p:childTnLst>
                                    <p:set>
                                      <p:cBhvr>
                                        <p:cTn dur="1" fill="hold">
                                          <p:stCondLst>
                                            <p:cond delay="0"/>
                                          </p:stCondLst>
                                        </p:cTn>
                                        <p:tgtEl>
                                          <p:spTgt spid="717"/>
                                        </p:tgtEl>
                                        <p:attrNameLst>
                                          <p:attrName>style.visibility</p:attrName>
                                        </p:attrNameLst>
                                      </p:cBhvr>
                                      <p:to>
                                        <p:strVal val="visible"/>
                                      </p:to>
                                    </p:set>
                                    <p:animEffect filter="fade" transition="in">
                                      <p:cBhvr>
                                        <p:cTn dur="1000"/>
                                        <p:tgtEl>
                                          <p:spTgt spid="7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0"/>
                                        </p:tgtEl>
                                        <p:attrNameLst>
                                          <p:attrName>style.visibility</p:attrName>
                                        </p:attrNameLst>
                                      </p:cBhvr>
                                      <p:to>
                                        <p:strVal val="visible"/>
                                      </p:to>
                                    </p:set>
                                    <p:animEffect filter="fade" transition="in">
                                      <p:cBhvr>
                                        <p:cTn dur="1000"/>
                                        <p:tgtEl>
                                          <p:spTgt spid="710"/>
                                        </p:tgtEl>
                                      </p:cBhvr>
                                    </p:animEffect>
                                  </p:childTnLst>
                                </p:cTn>
                              </p:par>
                              <p:par>
                                <p:cTn fill="hold" nodeType="withEffect" presetClass="entr" presetID="10" presetSubtype="0">
                                  <p:stCondLst>
                                    <p:cond delay="0"/>
                                  </p:stCondLst>
                                  <p:childTnLst>
                                    <p:set>
                                      <p:cBhvr>
                                        <p:cTn dur="1" fill="hold">
                                          <p:stCondLst>
                                            <p:cond delay="0"/>
                                          </p:stCondLst>
                                        </p:cTn>
                                        <p:tgtEl>
                                          <p:spTgt spid="718"/>
                                        </p:tgtEl>
                                        <p:attrNameLst>
                                          <p:attrName>style.visibility</p:attrName>
                                        </p:attrNameLst>
                                      </p:cBhvr>
                                      <p:to>
                                        <p:strVal val="visible"/>
                                      </p:to>
                                    </p:set>
                                    <p:animEffect filter="fade" transition="in">
                                      <p:cBhvr>
                                        <p:cTn dur="1000"/>
                                        <p:tgtEl>
                                          <p:spTgt spid="7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2"/>
                                        </p:tgtEl>
                                        <p:attrNameLst>
                                          <p:attrName>style.visibility</p:attrName>
                                        </p:attrNameLst>
                                      </p:cBhvr>
                                      <p:to>
                                        <p:strVal val="visible"/>
                                      </p:to>
                                    </p:set>
                                    <p:animEffect filter="fade" transition="in">
                                      <p:cBhvr>
                                        <p:cTn dur="1000"/>
                                        <p:tgtEl>
                                          <p:spTgt spid="712"/>
                                        </p:tgtEl>
                                      </p:cBhvr>
                                    </p:animEffect>
                                  </p:childTnLst>
                                </p:cTn>
                              </p:par>
                              <p:par>
                                <p:cTn fill="hold" nodeType="with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1000"/>
                                        <p:tgtEl>
                                          <p:spTgt spid="7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3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Low-context </a:t>
            </a:r>
            <a:endParaRPr/>
          </a:p>
        </p:txBody>
      </p:sp>
      <p:sp>
        <p:nvSpPr>
          <p:cNvPr id="725" name="Google Shape;725;p36"/>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26" name="Google Shape;726;p36"/>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Be transparent</a:t>
            </a:r>
            <a:endParaRPr sz="1400"/>
          </a:p>
          <a:p>
            <a:pPr indent="-317500" lvl="0" marL="457200" rtl="0" algn="l">
              <a:spcBef>
                <a:spcPts val="0"/>
              </a:spcBef>
              <a:spcAft>
                <a:spcPts val="0"/>
              </a:spcAft>
              <a:buSzPts val="1400"/>
              <a:buChar char="●"/>
            </a:pPr>
            <a:r>
              <a:rPr lang="en" sz="1400"/>
              <a:t>Clear</a:t>
            </a:r>
            <a:endParaRPr sz="1400"/>
          </a:p>
          <a:p>
            <a:pPr indent="-317500" lvl="0" marL="457200" rtl="0" algn="l">
              <a:spcBef>
                <a:spcPts val="0"/>
              </a:spcBef>
              <a:spcAft>
                <a:spcPts val="0"/>
              </a:spcAft>
              <a:buSzPts val="1400"/>
              <a:buChar char="●"/>
            </a:pPr>
            <a:r>
              <a:rPr lang="en" sz="1400"/>
              <a:t>Specific</a:t>
            </a:r>
            <a:endParaRPr sz="1400"/>
          </a:p>
          <a:p>
            <a:pPr indent="-317500" lvl="0" marL="457200" rtl="0" algn="l">
              <a:spcBef>
                <a:spcPts val="0"/>
              </a:spcBef>
              <a:spcAft>
                <a:spcPts val="0"/>
              </a:spcAft>
              <a:buSzPts val="1400"/>
              <a:buChar char="●"/>
            </a:pPr>
            <a:r>
              <a:rPr lang="en" sz="1400"/>
              <a:t>Key points</a:t>
            </a:r>
            <a:endParaRPr sz="1400"/>
          </a:p>
          <a:p>
            <a:pPr indent="-317500" lvl="0" marL="457200" rtl="0" algn="l">
              <a:spcBef>
                <a:spcPts val="0"/>
              </a:spcBef>
              <a:spcAft>
                <a:spcPts val="0"/>
              </a:spcAft>
              <a:buSzPts val="1400"/>
              <a:buChar char="●"/>
            </a:pPr>
            <a:r>
              <a:rPr lang="en" sz="1400"/>
              <a:t>Ask</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3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High</a:t>
            </a:r>
            <a:r>
              <a:rPr lang="en"/>
              <a:t>-context </a:t>
            </a:r>
            <a:endParaRPr/>
          </a:p>
        </p:txBody>
      </p:sp>
      <p:sp>
        <p:nvSpPr>
          <p:cNvPr id="732" name="Google Shape;732;p37"/>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Communicating</a:t>
            </a:r>
            <a:endParaRPr/>
          </a:p>
        </p:txBody>
      </p:sp>
      <p:sp>
        <p:nvSpPr>
          <p:cNvPr id="733" name="Google Shape;733;p37"/>
          <p:cNvSpPr txBox="1"/>
          <p:nvPr>
            <p:ph idx="2" type="body"/>
          </p:nvPr>
        </p:nvSpPr>
        <p:spPr>
          <a:xfrm>
            <a:off x="405675" y="1208325"/>
            <a:ext cx="2591100" cy="9708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Unconscious assumptions</a:t>
            </a:r>
            <a:endParaRPr sz="1400"/>
          </a:p>
          <a:p>
            <a:pPr indent="-317500" lvl="0" marL="457200" rtl="0" algn="l">
              <a:spcBef>
                <a:spcPts val="0"/>
              </a:spcBef>
              <a:spcAft>
                <a:spcPts val="0"/>
              </a:spcAft>
              <a:buSzPts val="1400"/>
              <a:buChar char="●"/>
            </a:pPr>
            <a:r>
              <a:rPr lang="en" sz="1400"/>
              <a:t>Shared knowledge</a:t>
            </a:r>
            <a:endParaRPr sz="1400"/>
          </a:p>
          <a:p>
            <a:pPr indent="-317500" lvl="0" marL="457200" rtl="0" algn="l">
              <a:spcBef>
                <a:spcPts val="0"/>
              </a:spcBef>
              <a:spcAft>
                <a:spcPts val="0"/>
              </a:spcAft>
              <a:buSzPts val="1400"/>
              <a:buChar char="●"/>
            </a:pPr>
            <a:r>
              <a:rPr lang="en" sz="1400"/>
              <a:t>Multiple interpretations</a:t>
            </a:r>
            <a:endParaRPr sz="1400"/>
          </a:p>
        </p:txBody>
      </p:sp>
      <p:pic>
        <p:nvPicPr>
          <p:cNvPr id="734" name="Google Shape;734;p37"/>
          <p:cNvPicPr preferRelativeResize="0"/>
          <p:nvPr/>
        </p:nvPicPr>
        <p:blipFill>
          <a:blip r:embed="rId3">
            <a:alphaModFix/>
          </a:blip>
          <a:stretch>
            <a:fillRect/>
          </a:stretch>
        </p:blipFill>
        <p:spPr>
          <a:xfrm>
            <a:off x="1102042" y="2727232"/>
            <a:ext cx="1364776" cy="914400"/>
          </a:xfrm>
          <a:prstGeom prst="rect">
            <a:avLst/>
          </a:prstGeom>
          <a:noFill/>
          <a:ln cap="flat" cmpd="sng" w="9525">
            <a:solidFill>
              <a:srgbClr val="000000"/>
            </a:solidFill>
            <a:prstDash val="solid"/>
            <a:round/>
            <a:headEnd len="sm" w="sm" type="none"/>
            <a:tailEnd len="sm" w="sm" type="none"/>
          </a:ln>
        </p:spPr>
      </p:pic>
      <p:pic>
        <p:nvPicPr>
          <p:cNvPr id="735" name="Google Shape;735;p37"/>
          <p:cNvPicPr preferRelativeResize="0"/>
          <p:nvPr/>
        </p:nvPicPr>
        <p:blipFill rotWithShape="1">
          <a:blip r:embed="rId4">
            <a:alphaModFix/>
          </a:blip>
          <a:srcRect b="12703" l="0" r="0" t="12703"/>
          <a:stretch/>
        </p:blipFill>
        <p:spPr>
          <a:xfrm>
            <a:off x="5798846" y="1208312"/>
            <a:ext cx="1828800" cy="912279"/>
          </a:xfrm>
          <a:prstGeom prst="rect">
            <a:avLst/>
          </a:prstGeom>
          <a:noFill/>
          <a:ln cap="flat" cmpd="sng" w="9525">
            <a:solidFill>
              <a:schemeClr val="dk2"/>
            </a:solidFill>
            <a:prstDash val="solid"/>
            <a:round/>
            <a:headEnd len="sm" w="sm" type="none"/>
            <a:tailEnd len="sm" w="sm" type="none"/>
          </a:ln>
        </p:spPr>
      </p:pic>
      <p:pic>
        <p:nvPicPr>
          <p:cNvPr id="736" name="Google Shape;736;p37"/>
          <p:cNvPicPr preferRelativeResize="0"/>
          <p:nvPr/>
        </p:nvPicPr>
        <p:blipFill rotWithShape="1">
          <a:blip r:embed="rId5">
            <a:alphaModFix/>
          </a:blip>
          <a:srcRect b="4930" l="0" r="0" t="4930"/>
          <a:stretch/>
        </p:blipFill>
        <p:spPr>
          <a:xfrm>
            <a:off x="4718050" y="2727232"/>
            <a:ext cx="1524000" cy="914400"/>
          </a:xfrm>
          <a:prstGeom prst="rect">
            <a:avLst/>
          </a:prstGeom>
          <a:noFill/>
          <a:ln cap="flat" cmpd="sng" w="9525">
            <a:solidFill>
              <a:srgbClr val="000000"/>
            </a:solidFill>
            <a:prstDash val="solid"/>
            <a:round/>
            <a:headEnd len="sm" w="sm" type="none"/>
            <a:tailEnd len="sm" w="sm" type="none"/>
          </a:ln>
        </p:spPr>
      </p:pic>
      <p:pic>
        <p:nvPicPr>
          <p:cNvPr id="737" name="Google Shape;737;p37"/>
          <p:cNvPicPr preferRelativeResize="0"/>
          <p:nvPr/>
        </p:nvPicPr>
        <p:blipFill rotWithShape="1">
          <a:blip r:embed="rId6">
            <a:alphaModFix/>
          </a:blip>
          <a:srcRect b="3789" l="0" r="0" t="3789"/>
          <a:stretch/>
        </p:blipFill>
        <p:spPr>
          <a:xfrm>
            <a:off x="2857375" y="2727232"/>
            <a:ext cx="1486325" cy="914399"/>
          </a:xfrm>
          <a:prstGeom prst="rect">
            <a:avLst/>
          </a:prstGeom>
          <a:noFill/>
          <a:ln cap="flat" cmpd="sng" w="9525">
            <a:solidFill>
              <a:srgbClr val="000000"/>
            </a:solidFill>
            <a:prstDash val="solid"/>
            <a:round/>
            <a:headEnd len="sm" w="sm" type="none"/>
            <a:tailEnd len="sm" w="sm" type="none"/>
          </a:ln>
        </p:spPr>
      </p:pic>
      <p:pic>
        <p:nvPicPr>
          <p:cNvPr id="738" name="Google Shape;738;p37"/>
          <p:cNvPicPr preferRelativeResize="0"/>
          <p:nvPr/>
        </p:nvPicPr>
        <p:blipFill rotWithShape="1">
          <a:blip r:embed="rId7">
            <a:alphaModFix/>
          </a:blip>
          <a:srcRect b="10410" l="0" r="0" t="10418"/>
          <a:stretch/>
        </p:blipFill>
        <p:spPr>
          <a:xfrm>
            <a:off x="6591184" y="2727232"/>
            <a:ext cx="1536806" cy="914400"/>
          </a:xfrm>
          <a:prstGeom prst="rect">
            <a:avLst/>
          </a:prstGeom>
          <a:noFill/>
          <a:ln cap="flat" cmpd="sng" w="9525">
            <a:solidFill>
              <a:schemeClr val="dk2"/>
            </a:solidFill>
            <a:prstDash val="solid"/>
            <a:round/>
            <a:headEnd len="sm" w="sm" type="none"/>
            <a:tailEnd len="sm" w="sm" type="none"/>
          </a:ln>
        </p:spPr>
      </p:pic>
      <p:pic>
        <p:nvPicPr>
          <p:cNvPr id="739" name="Google Shape;739;p37"/>
          <p:cNvPicPr preferRelativeResize="0"/>
          <p:nvPr/>
        </p:nvPicPr>
        <p:blipFill rotWithShape="1">
          <a:blip r:embed="rId8">
            <a:alphaModFix/>
          </a:blip>
          <a:srcRect b="10568" l="0" r="0" t="10560"/>
          <a:stretch/>
        </p:blipFill>
        <p:spPr>
          <a:xfrm>
            <a:off x="3433077" y="1208313"/>
            <a:ext cx="1741714" cy="914399"/>
          </a:xfrm>
          <a:prstGeom prst="rect">
            <a:avLst/>
          </a:prstGeom>
          <a:noFill/>
          <a:ln cap="flat" cmpd="sng" w="9525">
            <a:solidFill>
              <a:schemeClr val="dk2"/>
            </a:solidFill>
            <a:prstDash val="solid"/>
            <a:round/>
            <a:headEnd len="sm" w="sm" type="none"/>
            <a:tailEnd len="sm" w="sm" type="none"/>
          </a:ln>
        </p:spPr>
      </p:pic>
      <p:sp>
        <p:nvSpPr>
          <p:cNvPr id="740" name="Google Shape;740;p37"/>
          <p:cNvSpPr txBox="1"/>
          <p:nvPr/>
        </p:nvSpPr>
        <p:spPr>
          <a:xfrm>
            <a:off x="3442034" y="21008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Japan</a:t>
            </a:r>
            <a:endParaRPr b="1" sz="1000">
              <a:latin typeface="Proxima Nova"/>
              <a:ea typeface="Proxima Nova"/>
              <a:cs typeface="Proxima Nova"/>
              <a:sym typeface="Proxima Nova"/>
            </a:endParaRPr>
          </a:p>
        </p:txBody>
      </p:sp>
      <p:sp>
        <p:nvSpPr>
          <p:cNvPr id="741" name="Google Shape;741;p37"/>
          <p:cNvSpPr txBox="1"/>
          <p:nvPr/>
        </p:nvSpPr>
        <p:spPr>
          <a:xfrm>
            <a:off x="5851346" y="21008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India</a:t>
            </a:r>
            <a:endParaRPr b="1" sz="1000">
              <a:latin typeface="Proxima Nova"/>
              <a:ea typeface="Proxima Nova"/>
              <a:cs typeface="Proxima Nova"/>
              <a:sym typeface="Proxima Nova"/>
            </a:endParaRPr>
          </a:p>
        </p:txBody>
      </p:sp>
      <p:sp>
        <p:nvSpPr>
          <p:cNvPr id="742" name="Google Shape;742;p37"/>
          <p:cNvSpPr txBox="1"/>
          <p:nvPr/>
        </p:nvSpPr>
        <p:spPr>
          <a:xfrm>
            <a:off x="922517" y="36368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China</a:t>
            </a:r>
            <a:endParaRPr b="1" sz="1000">
              <a:latin typeface="Proxima Nova"/>
              <a:ea typeface="Proxima Nova"/>
              <a:cs typeface="Proxima Nova"/>
              <a:sym typeface="Proxima Nova"/>
            </a:endParaRPr>
          </a:p>
        </p:txBody>
      </p:sp>
      <p:sp>
        <p:nvSpPr>
          <p:cNvPr id="743" name="Google Shape;743;p37"/>
          <p:cNvSpPr txBox="1"/>
          <p:nvPr/>
        </p:nvSpPr>
        <p:spPr>
          <a:xfrm>
            <a:off x="2738638" y="36368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Kenya</a:t>
            </a:r>
            <a:endParaRPr b="1" sz="1000">
              <a:latin typeface="Proxima Nova"/>
              <a:ea typeface="Proxima Nova"/>
              <a:cs typeface="Proxima Nova"/>
              <a:sym typeface="Proxima Nova"/>
            </a:endParaRPr>
          </a:p>
        </p:txBody>
      </p:sp>
      <p:sp>
        <p:nvSpPr>
          <p:cNvPr id="744" name="Google Shape;744;p37"/>
          <p:cNvSpPr txBox="1"/>
          <p:nvPr/>
        </p:nvSpPr>
        <p:spPr>
          <a:xfrm>
            <a:off x="4618150" y="36368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Saudi Arabia</a:t>
            </a:r>
            <a:endParaRPr b="1" sz="1000">
              <a:latin typeface="Proxima Nova"/>
              <a:ea typeface="Proxima Nova"/>
              <a:cs typeface="Proxima Nova"/>
              <a:sym typeface="Proxima Nova"/>
            </a:endParaRPr>
          </a:p>
        </p:txBody>
      </p:sp>
      <p:sp>
        <p:nvSpPr>
          <p:cNvPr id="745" name="Google Shape;745;p37"/>
          <p:cNvSpPr txBox="1"/>
          <p:nvPr/>
        </p:nvSpPr>
        <p:spPr>
          <a:xfrm>
            <a:off x="6497688" y="36368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Indonesia</a:t>
            </a:r>
            <a:endParaRPr b="1" sz="1000">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9"/>
                                        </p:tgtEl>
                                        <p:attrNameLst>
                                          <p:attrName>style.visibility</p:attrName>
                                        </p:attrNameLst>
                                      </p:cBhvr>
                                      <p:to>
                                        <p:strVal val="visible"/>
                                      </p:to>
                                    </p:set>
                                    <p:animEffect filter="fade" transition="in">
                                      <p:cBhvr>
                                        <p:cTn dur="1000"/>
                                        <p:tgtEl>
                                          <p:spTgt spid="739"/>
                                        </p:tgtEl>
                                      </p:cBhvr>
                                    </p:animEffect>
                                  </p:childTnLst>
                                </p:cTn>
                              </p:par>
                              <p:par>
                                <p:cTn fill="hold" nodeType="with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1000"/>
                                        <p:tgtEl>
                                          <p:spTgt spid="7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5"/>
                                        </p:tgtEl>
                                        <p:attrNameLst>
                                          <p:attrName>style.visibility</p:attrName>
                                        </p:attrNameLst>
                                      </p:cBhvr>
                                      <p:to>
                                        <p:strVal val="visible"/>
                                      </p:to>
                                    </p:set>
                                    <p:animEffect filter="fade" transition="in">
                                      <p:cBhvr>
                                        <p:cTn dur="1000"/>
                                        <p:tgtEl>
                                          <p:spTgt spid="735"/>
                                        </p:tgtEl>
                                      </p:cBhvr>
                                    </p:animEffect>
                                  </p:childTnLst>
                                </p:cTn>
                              </p:par>
                              <p:par>
                                <p:cTn fill="hold" nodeType="with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1000"/>
                                        <p:tgtEl>
                                          <p:spTgt spid="7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4"/>
                                        </p:tgtEl>
                                        <p:attrNameLst>
                                          <p:attrName>style.visibility</p:attrName>
                                        </p:attrNameLst>
                                      </p:cBhvr>
                                      <p:to>
                                        <p:strVal val="visible"/>
                                      </p:to>
                                    </p:set>
                                    <p:animEffect filter="fade" transition="in">
                                      <p:cBhvr>
                                        <p:cTn dur="1000"/>
                                        <p:tgtEl>
                                          <p:spTgt spid="734"/>
                                        </p:tgtEl>
                                      </p:cBhvr>
                                    </p:animEffect>
                                  </p:childTnLst>
                                </p:cTn>
                              </p:par>
                              <p:par>
                                <p:cTn fill="hold" nodeType="withEffect" presetClass="entr" presetID="10" presetSubtype="0">
                                  <p:stCondLst>
                                    <p:cond delay="0"/>
                                  </p:stCondLst>
                                  <p:childTnLst>
                                    <p:set>
                                      <p:cBhvr>
                                        <p:cTn dur="1" fill="hold">
                                          <p:stCondLst>
                                            <p:cond delay="0"/>
                                          </p:stCondLst>
                                        </p:cTn>
                                        <p:tgtEl>
                                          <p:spTgt spid="742"/>
                                        </p:tgtEl>
                                        <p:attrNameLst>
                                          <p:attrName>style.visibility</p:attrName>
                                        </p:attrNameLst>
                                      </p:cBhvr>
                                      <p:to>
                                        <p:strVal val="visible"/>
                                      </p:to>
                                    </p:set>
                                    <p:animEffect filter="fade" transition="in">
                                      <p:cBhvr>
                                        <p:cTn dur="1000"/>
                                        <p:tgtEl>
                                          <p:spTgt spid="7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1000"/>
                                        <p:tgtEl>
                                          <p:spTgt spid="737"/>
                                        </p:tgtEl>
                                      </p:cBhvr>
                                    </p:animEffect>
                                  </p:childTnLst>
                                </p:cTn>
                              </p:par>
                              <p:par>
                                <p:cTn fill="hold" nodeType="withEffect" presetClass="entr" presetID="10" presetSubtype="0">
                                  <p:stCondLst>
                                    <p:cond delay="0"/>
                                  </p:stCondLst>
                                  <p:childTnLst>
                                    <p:set>
                                      <p:cBhvr>
                                        <p:cTn dur="1" fill="hold">
                                          <p:stCondLst>
                                            <p:cond delay="0"/>
                                          </p:stCondLst>
                                        </p:cTn>
                                        <p:tgtEl>
                                          <p:spTgt spid="743"/>
                                        </p:tgtEl>
                                        <p:attrNameLst>
                                          <p:attrName>style.visibility</p:attrName>
                                        </p:attrNameLst>
                                      </p:cBhvr>
                                      <p:to>
                                        <p:strVal val="visible"/>
                                      </p:to>
                                    </p:set>
                                    <p:animEffect filter="fade" transition="in">
                                      <p:cBhvr>
                                        <p:cTn dur="1000"/>
                                        <p:tgtEl>
                                          <p:spTgt spid="7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6"/>
                                        </p:tgtEl>
                                        <p:attrNameLst>
                                          <p:attrName>style.visibility</p:attrName>
                                        </p:attrNameLst>
                                      </p:cBhvr>
                                      <p:to>
                                        <p:strVal val="visible"/>
                                      </p:to>
                                    </p:set>
                                    <p:animEffect filter="fade" transition="in">
                                      <p:cBhvr>
                                        <p:cTn dur="1000"/>
                                        <p:tgtEl>
                                          <p:spTgt spid="736"/>
                                        </p:tgtEl>
                                      </p:cBhvr>
                                    </p:animEffect>
                                  </p:childTnLst>
                                </p:cTn>
                              </p:par>
                              <p:par>
                                <p:cTn fill="hold" nodeType="with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1000"/>
                                        <p:tgtEl>
                                          <p:spTgt spid="7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1000"/>
                                        <p:tgtEl>
                                          <p:spTgt spid="738"/>
                                        </p:tgtEl>
                                      </p:cBhvr>
                                    </p:animEffect>
                                  </p:childTnLst>
                                </p:cTn>
                              </p:par>
                              <p:par>
                                <p:cTn fill="hold" nodeType="withEffect" presetClass="entr" presetID="10" presetSubtype="0">
                                  <p:stCondLst>
                                    <p:cond delay="0"/>
                                  </p:stCondLst>
                                  <p:childTnLst>
                                    <p:set>
                                      <p:cBhvr>
                                        <p:cTn dur="1" fill="hold">
                                          <p:stCondLst>
                                            <p:cond delay="0"/>
                                          </p:stCondLst>
                                        </p:cTn>
                                        <p:tgtEl>
                                          <p:spTgt spid="745"/>
                                        </p:tgtEl>
                                        <p:attrNameLst>
                                          <p:attrName>style.visibility</p:attrName>
                                        </p:attrNameLst>
                                      </p:cBhvr>
                                      <p:to>
                                        <p:strVal val="visible"/>
                                      </p:to>
                                    </p:set>
                                    <p:animEffect filter="fade" transition="in">
                                      <p:cBhvr>
                                        <p:cTn dur="1000"/>
                                        <p:tgtEl>
                                          <p:spTgt spid="7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pic>
        <p:nvPicPr>
          <p:cNvPr id="750" name="Google Shape;750;p38"/>
          <p:cNvPicPr preferRelativeResize="0"/>
          <p:nvPr/>
        </p:nvPicPr>
        <p:blipFill>
          <a:blip r:embed="rId3">
            <a:alphaModFix/>
          </a:blip>
          <a:stretch>
            <a:fillRect/>
          </a:stretch>
        </p:blipFill>
        <p:spPr>
          <a:xfrm>
            <a:off x="1917113" y="700884"/>
            <a:ext cx="5309787" cy="3741741"/>
          </a:xfrm>
          <a:prstGeom prst="rect">
            <a:avLst/>
          </a:prstGeom>
          <a:noFill/>
          <a:ln>
            <a:noFill/>
          </a:ln>
        </p:spPr>
      </p:pic>
      <p:sp>
        <p:nvSpPr>
          <p:cNvPr id="751" name="Google Shape;751;p3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High-context </a:t>
            </a:r>
            <a:endParaRPr/>
          </a:p>
        </p:txBody>
      </p:sp>
      <p:sp>
        <p:nvSpPr>
          <p:cNvPr id="752" name="Google Shape;752;p38"/>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Communicating</a:t>
            </a:r>
            <a:endParaRPr/>
          </a:p>
          <a:p>
            <a:pPr indent="0" lvl="0" marL="0" rtl="0" algn="l">
              <a:spcBef>
                <a:spcPts val="0"/>
              </a:spcBef>
              <a:spcAft>
                <a:spcPts val="0"/>
              </a:spcAft>
              <a:buNone/>
            </a:pPr>
            <a:r>
              <a:t/>
            </a:r>
            <a:endParaRPr/>
          </a:p>
        </p:txBody>
      </p:sp>
      <p:sp>
        <p:nvSpPr>
          <p:cNvPr id="753" name="Google Shape;753;p38"/>
          <p:cNvSpPr txBox="1"/>
          <p:nvPr/>
        </p:nvSpPr>
        <p:spPr>
          <a:xfrm>
            <a:off x="2392367" y="1710400"/>
            <a:ext cx="876000" cy="3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Proxima Nova"/>
                <a:ea typeface="Proxima Nova"/>
                <a:cs typeface="Proxima Nova"/>
                <a:sym typeface="Proxima Nova"/>
              </a:rPr>
              <a:t>Kal</a:t>
            </a:r>
            <a:r>
              <a:rPr lang="en" sz="2000">
                <a:latin typeface="Proxima Nova"/>
                <a:ea typeface="Proxima Nova"/>
                <a:cs typeface="Proxima Nova"/>
                <a:sym typeface="Proxima Nova"/>
              </a:rPr>
              <a:t>  = </a:t>
            </a:r>
            <a:endParaRPr sz="2000">
              <a:latin typeface="Proxima Nova"/>
              <a:ea typeface="Proxima Nova"/>
              <a:cs typeface="Proxima Nova"/>
              <a:sym typeface="Proxima Nova"/>
            </a:endParaRPr>
          </a:p>
        </p:txBody>
      </p:sp>
      <p:sp>
        <p:nvSpPr>
          <p:cNvPr id="754" name="Google Shape;754;p38"/>
          <p:cNvSpPr txBox="1"/>
          <p:nvPr/>
        </p:nvSpPr>
        <p:spPr>
          <a:xfrm>
            <a:off x="3118517" y="1577991"/>
            <a:ext cx="2392500" cy="39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latin typeface="Proxima Nova"/>
                <a:ea typeface="Proxima Nova"/>
                <a:cs typeface="Proxima Nova"/>
                <a:sym typeface="Proxima Nova"/>
              </a:rPr>
              <a:t>Tomorrow</a:t>
            </a:r>
            <a:endParaRPr sz="2000">
              <a:latin typeface="Proxima Nova"/>
              <a:ea typeface="Proxima Nova"/>
              <a:cs typeface="Proxima Nova"/>
              <a:sym typeface="Proxima Nova"/>
            </a:endParaRPr>
          </a:p>
        </p:txBody>
      </p:sp>
      <p:sp>
        <p:nvSpPr>
          <p:cNvPr id="755" name="Google Shape;755;p38"/>
          <p:cNvSpPr txBox="1"/>
          <p:nvPr/>
        </p:nvSpPr>
        <p:spPr>
          <a:xfrm>
            <a:off x="3118517" y="1900491"/>
            <a:ext cx="2392500" cy="39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latin typeface="Proxima Nova"/>
                <a:ea typeface="Proxima Nova"/>
                <a:cs typeface="Proxima Nova"/>
                <a:sym typeface="Proxima Nova"/>
              </a:rPr>
              <a:t>Yesterday</a:t>
            </a:r>
            <a:endParaRPr sz="2000">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3"/>
                                        </p:tgtEl>
                                        <p:attrNameLst>
                                          <p:attrName>style.visibility</p:attrName>
                                        </p:attrNameLst>
                                      </p:cBhvr>
                                      <p:to>
                                        <p:strVal val="visible"/>
                                      </p:to>
                                    </p:set>
                                    <p:animEffect filter="fade" transition="in">
                                      <p:cBhvr>
                                        <p:cTn dur="1000"/>
                                        <p:tgtEl>
                                          <p:spTgt spid="7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4"/>
                                        </p:tgtEl>
                                        <p:attrNameLst>
                                          <p:attrName>style.visibility</p:attrName>
                                        </p:attrNameLst>
                                      </p:cBhvr>
                                      <p:to>
                                        <p:strVal val="visible"/>
                                      </p:to>
                                    </p:set>
                                    <p:animEffect filter="fade" transition="in">
                                      <p:cBhvr>
                                        <p:cTn dur="1000"/>
                                        <p:tgtEl>
                                          <p:spTgt spid="7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3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High</a:t>
            </a:r>
            <a:r>
              <a:rPr lang="en"/>
              <a:t>-context </a:t>
            </a:r>
            <a:endParaRPr/>
          </a:p>
        </p:txBody>
      </p:sp>
      <p:sp>
        <p:nvSpPr>
          <p:cNvPr id="761" name="Google Shape;761;p39"/>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62" name="Google Shape;762;p39"/>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Listen carefully</a:t>
            </a:r>
            <a:endParaRPr sz="1400"/>
          </a:p>
          <a:p>
            <a:pPr indent="-317500" lvl="0" marL="457200" rtl="0" algn="l">
              <a:spcBef>
                <a:spcPts val="0"/>
              </a:spcBef>
              <a:spcAft>
                <a:spcPts val="0"/>
              </a:spcAft>
              <a:buSzPts val="1400"/>
              <a:buChar char="●"/>
            </a:pPr>
            <a:r>
              <a:rPr lang="en" sz="1400"/>
              <a:t>Ask</a:t>
            </a:r>
            <a:endParaRPr sz="1400"/>
          </a:p>
          <a:p>
            <a:pPr indent="-317500" lvl="0" marL="457200" rtl="0" algn="l">
              <a:spcBef>
                <a:spcPts val="0"/>
              </a:spcBef>
              <a:spcAft>
                <a:spcPts val="0"/>
              </a:spcAft>
              <a:buSzPts val="1400"/>
              <a:buChar char="●"/>
            </a:pPr>
            <a:r>
              <a:rPr lang="en" sz="1400"/>
              <a:t>Body language</a:t>
            </a:r>
            <a:endParaRPr sz="1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40"/>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768" name="Google Shape;768;p4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Low and High-Context </a:t>
            </a:r>
            <a:endParaRPr>
              <a:solidFill>
                <a:schemeClr val="dk1"/>
              </a:solidFill>
            </a:endParaRPr>
          </a:p>
          <a:p>
            <a:pPr indent="0" lvl="0" marL="0" rtl="0" algn="l">
              <a:spcBef>
                <a:spcPts val="0"/>
              </a:spcBef>
              <a:spcAft>
                <a:spcPts val="0"/>
              </a:spcAft>
              <a:buNone/>
            </a:pPr>
            <a:r>
              <a:t/>
            </a:r>
            <a:endParaRPr/>
          </a:p>
        </p:txBody>
      </p:sp>
      <p:sp>
        <p:nvSpPr>
          <p:cNvPr id="769" name="Google Shape;769;p40"/>
          <p:cNvSpPr txBox="1"/>
          <p:nvPr/>
        </p:nvSpPr>
        <p:spPr>
          <a:xfrm>
            <a:off x="1580401" y="2950156"/>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1.1. Communicating. The Culture Map (p. 39), by Erin Meyer, 2014, </a:t>
            </a:r>
            <a:r>
              <a:rPr i="1" lang="en" sz="1000">
                <a:solidFill>
                  <a:srgbClr val="202124"/>
                </a:solidFill>
                <a:highlight>
                  <a:srgbClr val="FFFFFF"/>
                </a:highlight>
                <a:latin typeface="Proxima Nova"/>
                <a:ea typeface="Proxima Nova"/>
                <a:cs typeface="Proxima Nova"/>
                <a:sym typeface="Proxima Nova"/>
              </a:rPr>
              <a:t>New York</a:t>
            </a:r>
            <a:r>
              <a:rPr i="1" lang="en" sz="1000">
                <a:solidFill>
                  <a:srgbClr val="202124"/>
                </a:solidFill>
                <a:highlight>
                  <a:srgbClr val="FFFFFF"/>
                </a:highlight>
                <a:latin typeface="Proxima Nova"/>
                <a:ea typeface="Proxima Nova"/>
                <a:cs typeface="Proxima Nova"/>
                <a:sym typeface="Proxima Nova"/>
              </a:rPr>
              <a:t>: PublicAffairs.</a:t>
            </a:r>
            <a:endParaRPr i="1" sz="1000">
              <a:latin typeface="Proxima Nova"/>
              <a:ea typeface="Proxima Nova"/>
              <a:cs typeface="Proxima Nova"/>
              <a:sym typeface="Proxima Nova"/>
            </a:endParaRPr>
          </a:p>
        </p:txBody>
      </p:sp>
      <p:pic>
        <p:nvPicPr>
          <p:cNvPr id="770" name="Google Shape;770;p40"/>
          <p:cNvPicPr preferRelativeResize="0"/>
          <p:nvPr/>
        </p:nvPicPr>
        <p:blipFill rotWithShape="1">
          <a:blip r:embed="rId3">
            <a:alphaModFix/>
          </a:blip>
          <a:srcRect b="22660" l="0" r="0" t="0"/>
          <a:stretch/>
        </p:blipFill>
        <p:spPr>
          <a:xfrm>
            <a:off x="1536200" y="1445902"/>
            <a:ext cx="6071602" cy="1414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4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Low and High-Context</a:t>
            </a:r>
            <a:endParaRPr/>
          </a:p>
        </p:txBody>
      </p:sp>
      <p:sp>
        <p:nvSpPr>
          <p:cNvPr id="776" name="Google Shape;776;p41"/>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77" name="Google Shape;777;p41"/>
          <p:cNvSpPr txBox="1"/>
          <p:nvPr>
            <p:ph idx="2" type="body"/>
          </p:nvPr>
        </p:nvSpPr>
        <p:spPr>
          <a:xfrm>
            <a:off x="405675" y="1208325"/>
            <a:ext cx="7979100" cy="30849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of the three would lead to the most misunderstanding?</a:t>
            </a:r>
            <a:br>
              <a:rPr b="1" lang="en" sz="1400"/>
            </a:br>
            <a:endParaRPr b="1" sz="1400"/>
          </a:p>
          <a:p>
            <a:pPr indent="-317500" lvl="0" marL="457200" rtl="0" algn="l">
              <a:lnSpc>
                <a:spcPct val="115000"/>
              </a:lnSpc>
              <a:spcBef>
                <a:spcPts val="0"/>
              </a:spcBef>
              <a:spcAft>
                <a:spcPts val="0"/>
              </a:spcAft>
              <a:buSzPts val="1400"/>
              <a:buAutoNum type="arabicPeriod"/>
            </a:pPr>
            <a:r>
              <a:rPr lang="en" sz="1400"/>
              <a:t>Low-context to low-context communication? Example: A Dutchman communicating with a Canadian. </a:t>
            </a:r>
            <a:endParaRPr sz="1400"/>
          </a:p>
          <a:p>
            <a:pPr indent="-317500" lvl="0" marL="457200" rtl="0" algn="l">
              <a:lnSpc>
                <a:spcPct val="115000"/>
              </a:lnSpc>
              <a:spcBef>
                <a:spcPts val="1000"/>
              </a:spcBef>
              <a:spcAft>
                <a:spcPts val="0"/>
              </a:spcAft>
              <a:buSzPts val="1400"/>
              <a:buAutoNum type="arabicPeriod"/>
            </a:pPr>
            <a:r>
              <a:rPr lang="en" sz="1400"/>
              <a:t>High-context to low-context communication? Example: A person from China communicating with an American.</a:t>
            </a:r>
            <a:endParaRPr sz="1400"/>
          </a:p>
          <a:p>
            <a:pPr indent="-317500" lvl="0" marL="457200" rtl="0" algn="l">
              <a:lnSpc>
                <a:spcPct val="115000"/>
              </a:lnSpc>
              <a:spcBef>
                <a:spcPts val="1000"/>
              </a:spcBef>
              <a:spcAft>
                <a:spcPts val="0"/>
              </a:spcAft>
              <a:buSzPts val="1400"/>
              <a:buAutoNum type="arabicPeriod"/>
            </a:pPr>
            <a:r>
              <a:rPr lang="en" sz="1400"/>
              <a:t>High-context to high-context communication from different cultures? Example: A person from Japan communicating with a Brazilian.</a:t>
            </a:r>
            <a:endParaRPr sz="1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4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Low and High-Context</a:t>
            </a:r>
            <a:endParaRPr/>
          </a:p>
        </p:txBody>
      </p:sp>
      <p:sp>
        <p:nvSpPr>
          <p:cNvPr id="783" name="Google Shape;783;p42"/>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84" name="Google Shape;784;p42"/>
          <p:cNvSpPr txBox="1"/>
          <p:nvPr>
            <p:ph idx="2" type="body"/>
          </p:nvPr>
        </p:nvSpPr>
        <p:spPr>
          <a:xfrm>
            <a:off x="405675" y="1208325"/>
            <a:ext cx="7979100" cy="30849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of the three would lead to the most misunderstanding?</a:t>
            </a:r>
            <a:br>
              <a:rPr b="1" lang="en" sz="1400"/>
            </a:br>
            <a:endParaRPr b="1" sz="1400"/>
          </a:p>
          <a:p>
            <a:pPr indent="-317500" lvl="0" marL="457200" rtl="0" algn="l">
              <a:lnSpc>
                <a:spcPct val="115000"/>
              </a:lnSpc>
              <a:spcBef>
                <a:spcPts val="0"/>
              </a:spcBef>
              <a:spcAft>
                <a:spcPts val="0"/>
              </a:spcAft>
              <a:buSzPts val="1400"/>
              <a:buAutoNum type="arabicPeriod"/>
            </a:pPr>
            <a:r>
              <a:rPr lang="en" sz="1400"/>
              <a:t>Low-context to low-context communication? Example: A Dutchman communicating with a Canadian. </a:t>
            </a:r>
            <a:endParaRPr sz="1400"/>
          </a:p>
          <a:p>
            <a:pPr indent="-317500" lvl="0" marL="457200" rtl="0" algn="l">
              <a:lnSpc>
                <a:spcPct val="115000"/>
              </a:lnSpc>
              <a:spcBef>
                <a:spcPts val="1000"/>
              </a:spcBef>
              <a:spcAft>
                <a:spcPts val="0"/>
              </a:spcAft>
              <a:buSzPts val="1400"/>
              <a:buAutoNum type="arabicPeriod"/>
            </a:pPr>
            <a:r>
              <a:rPr lang="en" sz="1400"/>
              <a:t>High-context to low-context communication? Example: A person from China communicating with an American.</a:t>
            </a:r>
            <a:endParaRPr sz="1400"/>
          </a:p>
          <a:p>
            <a:pPr indent="-317500" lvl="0" marL="457200" rtl="0" algn="l">
              <a:lnSpc>
                <a:spcPct val="115000"/>
              </a:lnSpc>
              <a:spcBef>
                <a:spcPts val="1000"/>
              </a:spcBef>
              <a:spcAft>
                <a:spcPts val="0"/>
              </a:spcAft>
              <a:buSzPts val="1400"/>
              <a:buAutoNum type="arabicPeriod"/>
            </a:pPr>
            <a:r>
              <a:rPr b="1" lang="en" sz="1400"/>
              <a:t>High-context to high-context communication from different cultures? Example: A person from Japan communicating with a Brazilian.</a:t>
            </a:r>
            <a:endParaRPr b="1" sz="1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4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790" name="Google Shape;790;p43"/>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Communicating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91" name="Google Shape;791;p43"/>
          <p:cNvSpPr txBox="1"/>
          <p:nvPr>
            <p:ph idx="2" type="body"/>
          </p:nvPr>
        </p:nvSpPr>
        <p:spPr>
          <a:xfrm>
            <a:off x="405675" y="1208325"/>
            <a:ext cx="4270200" cy="30744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Low-context </a:t>
            </a:r>
            <a:endParaRPr sz="1400"/>
          </a:p>
          <a:p>
            <a:pPr indent="-317500" lvl="1" marL="914400" rtl="0" algn="l">
              <a:spcBef>
                <a:spcPts val="0"/>
              </a:spcBef>
              <a:spcAft>
                <a:spcPts val="0"/>
              </a:spcAft>
              <a:buClr>
                <a:schemeClr val="dk1"/>
              </a:buClr>
              <a:buSzPts val="1400"/>
              <a:buChar char="○"/>
            </a:pPr>
            <a:r>
              <a:rPr lang="en" sz="1400">
                <a:solidFill>
                  <a:schemeClr val="dk1"/>
                </a:solidFill>
              </a:rPr>
              <a:t>Precise</a:t>
            </a:r>
            <a:endParaRPr sz="1400">
              <a:solidFill>
                <a:schemeClr val="dk1"/>
              </a:solidFill>
            </a:endParaRPr>
          </a:p>
          <a:p>
            <a:pPr indent="-317500" lvl="1" marL="914400" rtl="0" algn="l">
              <a:spcBef>
                <a:spcPts val="0"/>
              </a:spcBef>
              <a:spcAft>
                <a:spcPts val="0"/>
              </a:spcAft>
              <a:buClr>
                <a:schemeClr val="dk1"/>
              </a:buClr>
              <a:buSzPts val="1400"/>
              <a:buChar char="○"/>
            </a:pPr>
            <a:r>
              <a:rPr lang="en" sz="1400">
                <a:solidFill>
                  <a:schemeClr val="dk1"/>
                </a:solidFill>
              </a:rPr>
              <a:t>Simple</a:t>
            </a:r>
            <a:endParaRPr sz="1400">
              <a:solidFill>
                <a:schemeClr val="dk1"/>
              </a:solidFill>
            </a:endParaRPr>
          </a:p>
          <a:p>
            <a:pPr indent="-317500" lvl="1" marL="914400" rtl="0" algn="l">
              <a:spcBef>
                <a:spcPts val="0"/>
              </a:spcBef>
              <a:spcAft>
                <a:spcPts val="0"/>
              </a:spcAft>
              <a:buClr>
                <a:schemeClr val="dk1"/>
              </a:buClr>
              <a:buSzPts val="1400"/>
              <a:buChar char="○"/>
            </a:pPr>
            <a:r>
              <a:rPr lang="en" sz="1400">
                <a:solidFill>
                  <a:schemeClr val="dk1"/>
                </a:solidFill>
              </a:rPr>
              <a:t>Clear</a:t>
            </a:r>
            <a:endParaRPr sz="1400">
              <a:solidFill>
                <a:schemeClr val="dk1"/>
              </a:solidFill>
            </a:endParaRPr>
          </a:p>
          <a:p>
            <a:pPr indent="-317500" lvl="1" marL="914400" rtl="0" algn="l">
              <a:spcBef>
                <a:spcPts val="0"/>
              </a:spcBef>
              <a:spcAft>
                <a:spcPts val="0"/>
              </a:spcAft>
              <a:buClr>
                <a:schemeClr val="dk1"/>
              </a:buClr>
              <a:buSzPts val="1400"/>
              <a:buChar char="○"/>
            </a:pPr>
            <a:r>
              <a:rPr lang="en" sz="1400">
                <a:solidFill>
                  <a:schemeClr val="dk1"/>
                </a:solidFill>
              </a:rPr>
              <a:t>Face value</a:t>
            </a:r>
            <a:endParaRPr sz="1400">
              <a:solidFill>
                <a:schemeClr val="dk1"/>
              </a:solidFill>
            </a:endParaRPr>
          </a:p>
          <a:p>
            <a:pPr indent="-317500" lvl="1" marL="914400" rtl="0" algn="l">
              <a:spcBef>
                <a:spcPts val="0"/>
              </a:spcBef>
              <a:spcAft>
                <a:spcPts val="0"/>
              </a:spcAft>
              <a:buClr>
                <a:schemeClr val="dk1"/>
              </a:buClr>
              <a:buSzPts val="1400"/>
              <a:buChar char="○"/>
            </a:pPr>
            <a:r>
              <a:rPr lang="en" sz="1400">
                <a:solidFill>
                  <a:schemeClr val="dk1"/>
                </a:solidFill>
              </a:rPr>
              <a:t>Repeat</a:t>
            </a:r>
            <a:endParaRPr sz="1400"/>
          </a:p>
          <a:p>
            <a:pPr indent="-317500" lvl="0" marL="457200" rtl="0" algn="l">
              <a:spcBef>
                <a:spcPts val="0"/>
              </a:spcBef>
              <a:spcAft>
                <a:spcPts val="0"/>
              </a:spcAft>
              <a:buSzPts val="1400"/>
              <a:buChar char="●"/>
            </a:pPr>
            <a:r>
              <a:rPr lang="en" sz="1400"/>
              <a:t>High-context </a:t>
            </a:r>
            <a:endParaRPr sz="1400"/>
          </a:p>
          <a:p>
            <a:pPr indent="-317500" lvl="1" marL="914400" rtl="0" algn="l">
              <a:spcBef>
                <a:spcPts val="0"/>
              </a:spcBef>
              <a:spcAft>
                <a:spcPts val="0"/>
              </a:spcAft>
              <a:buClr>
                <a:schemeClr val="dk1"/>
              </a:buClr>
              <a:buSzPts val="1400"/>
              <a:buChar char="○"/>
            </a:pPr>
            <a:r>
              <a:rPr lang="en" sz="1400">
                <a:solidFill>
                  <a:schemeClr val="dk1"/>
                </a:solidFill>
              </a:rPr>
              <a:t>Unconscious assumptions</a:t>
            </a:r>
            <a:endParaRPr sz="1400">
              <a:solidFill>
                <a:schemeClr val="dk1"/>
              </a:solidFill>
            </a:endParaRPr>
          </a:p>
          <a:p>
            <a:pPr indent="-317500" lvl="1" marL="914400" rtl="0" algn="l">
              <a:spcBef>
                <a:spcPts val="0"/>
              </a:spcBef>
              <a:spcAft>
                <a:spcPts val="0"/>
              </a:spcAft>
              <a:buClr>
                <a:schemeClr val="dk1"/>
              </a:buClr>
              <a:buSzPts val="1400"/>
              <a:buChar char="○"/>
            </a:pPr>
            <a:r>
              <a:rPr lang="en" sz="1400">
                <a:solidFill>
                  <a:schemeClr val="dk1"/>
                </a:solidFill>
              </a:rPr>
              <a:t>Shared knowledge</a:t>
            </a:r>
            <a:endParaRPr sz="1400">
              <a:solidFill>
                <a:schemeClr val="dk1"/>
              </a:solidFill>
            </a:endParaRPr>
          </a:p>
          <a:p>
            <a:pPr indent="-317500" lvl="1" marL="914400" rtl="0" algn="l">
              <a:spcBef>
                <a:spcPts val="0"/>
              </a:spcBef>
              <a:spcAft>
                <a:spcPts val="0"/>
              </a:spcAft>
              <a:buClr>
                <a:schemeClr val="dk1"/>
              </a:buClr>
              <a:buSzPts val="1400"/>
              <a:buChar char="○"/>
            </a:pPr>
            <a:r>
              <a:rPr lang="en" sz="1400">
                <a:solidFill>
                  <a:schemeClr val="dk1"/>
                </a:solidFill>
              </a:rPr>
              <a:t>Multiple interpretations</a:t>
            </a:r>
            <a:endParaRPr sz="14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44"/>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4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 types</a:t>
            </a:r>
            <a:endParaRPr/>
          </a:p>
        </p:txBody>
      </p:sp>
      <p:sp>
        <p:nvSpPr>
          <p:cNvPr id="802" name="Google Shape;802;p45"/>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a:t>
            </a:r>
            <a:endParaRPr/>
          </a:p>
          <a:p>
            <a:pPr indent="0" lvl="0" marL="0" rtl="0" algn="l">
              <a:spcBef>
                <a:spcPts val="0"/>
              </a:spcBef>
              <a:spcAft>
                <a:spcPts val="0"/>
              </a:spcAft>
              <a:buNone/>
            </a:pPr>
            <a:r>
              <a:t/>
            </a:r>
            <a:endParaRPr/>
          </a:p>
        </p:txBody>
      </p:sp>
      <p:sp>
        <p:nvSpPr>
          <p:cNvPr id="803" name="Google Shape;803;p45"/>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Upgraders</a:t>
            </a:r>
            <a:endParaRPr sz="1400"/>
          </a:p>
          <a:p>
            <a:pPr indent="-317500" lvl="0" marL="457200" rtl="0" algn="l">
              <a:spcBef>
                <a:spcPts val="0"/>
              </a:spcBef>
              <a:spcAft>
                <a:spcPts val="0"/>
              </a:spcAft>
              <a:buSzPts val="1400"/>
              <a:buChar char="●"/>
            </a:pPr>
            <a:r>
              <a:rPr lang="en" sz="1400"/>
              <a:t>Downgraders</a:t>
            </a:r>
            <a:endParaRPr sz="1400"/>
          </a:p>
        </p:txBody>
      </p:sp>
      <p:pic>
        <p:nvPicPr>
          <p:cNvPr id="804" name="Google Shape;804;p45"/>
          <p:cNvPicPr preferRelativeResize="0"/>
          <p:nvPr/>
        </p:nvPicPr>
        <p:blipFill>
          <a:blip r:embed="rId3">
            <a:alphaModFix/>
          </a:blip>
          <a:stretch>
            <a:fillRect/>
          </a:stretch>
        </p:blipFill>
        <p:spPr>
          <a:xfrm flipH="1">
            <a:off x="3215725" y="1312477"/>
            <a:ext cx="4572000" cy="25185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4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Upgraders</a:t>
            </a:r>
            <a:endParaRPr/>
          </a:p>
        </p:txBody>
      </p:sp>
      <p:sp>
        <p:nvSpPr>
          <p:cNvPr id="810" name="Google Shape;810;p46"/>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11" name="Google Shape;811;p46"/>
          <p:cNvSpPr txBox="1"/>
          <p:nvPr>
            <p:ph idx="2" type="body"/>
          </p:nvPr>
        </p:nvSpPr>
        <p:spPr>
          <a:xfrm>
            <a:off x="405675" y="1208325"/>
            <a:ext cx="20988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Direct</a:t>
            </a:r>
            <a:endParaRPr sz="1400"/>
          </a:p>
          <a:p>
            <a:pPr indent="-317500" lvl="0" marL="457200" rtl="0" algn="l">
              <a:spcBef>
                <a:spcPts val="0"/>
              </a:spcBef>
              <a:spcAft>
                <a:spcPts val="0"/>
              </a:spcAft>
              <a:buSzPts val="1400"/>
              <a:buChar char="●"/>
            </a:pPr>
            <a:r>
              <a:rPr lang="en" sz="1400"/>
              <a:t>Stronger feedback</a:t>
            </a:r>
            <a:endParaRPr sz="1400"/>
          </a:p>
          <a:p>
            <a:pPr indent="-317500" lvl="1" marL="914400" rtl="0" algn="l">
              <a:spcBef>
                <a:spcPts val="0"/>
              </a:spcBef>
              <a:spcAft>
                <a:spcPts val="0"/>
              </a:spcAft>
              <a:buSzPts val="1400"/>
              <a:buChar char="○"/>
            </a:pPr>
            <a:r>
              <a:rPr lang="en" sz="1400"/>
              <a:t>“Totally”</a:t>
            </a:r>
            <a:endParaRPr sz="1400"/>
          </a:p>
          <a:p>
            <a:pPr indent="-317500" lvl="1" marL="914400" rtl="0" algn="l">
              <a:spcBef>
                <a:spcPts val="0"/>
              </a:spcBef>
              <a:spcAft>
                <a:spcPts val="0"/>
              </a:spcAft>
              <a:buSzPts val="1400"/>
              <a:buChar char="○"/>
            </a:pPr>
            <a:r>
              <a:rPr lang="en" sz="1400"/>
              <a:t>“Strongly”</a:t>
            </a:r>
            <a:endParaRPr sz="1400"/>
          </a:p>
          <a:p>
            <a:pPr indent="-317500" lvl="1" marL="914400" rtl="0" algn="l">
              <a:spcBef>
                <a:spcPts val="0"/>
              </a:spcBef>
              <a:spcAft>
                <a:spcPts val="0"/>
              </a:spcAft>
              <a:buSzPts val="1400"/>
              <a:buChar char="○"/>
            </a:pPr>
            <a:r>
              <a:rPr lang="en" sz="1400"/>
              <a:t>“Absolutely”</a:t>
            </a:r>
            <a:endParaRPr sz="1400"/>
          </a:p>
        </p:txBody>
      </p:sp>
      <p:pic>
        <p:nvPicPr>
          <p:cNvPr id="812" name="Google Shape;812;p46"/>
          <p:cNvPicPr preferRelativeResize="0"/>
          <p:nvPr/>
        </p:nvPicPr>
        <p:blipFill>
          <a:blip r:embed="rId3">
            <a:alphaModFix/>
          </a:blip>
          <a:stretch>
            <a:fillRect/>
          </a:stretch>
        </p:blipFill>
        <p:spPr>
          <a:xfrm>
            <a:off x="1129430" y="2896981"/>
            <a:ext cx="1375037" cy="914400"/>
          </a:xfrm>
          <a:prstGeom prst="rect">
            <a:avLst/>
          </a:prstGeom>
          <a:noFill/>
          <a:ln cap="flat" cmpd="sng" w="9525">
            <a:solidFill>
              <a:srgbClr val="000000"/>
            </a:solidFill>
            <a:prstDash val="solid"/>
            <a:round/>
            <a:headEnd len="sm" w="sm" type="none"/>
            <a:tailEnd len="sm" w="sm" type="none"/>
          </a:ln>
        </p:spPr>
      </p:pic>
      <p:pic>
        <p:nvPicPr>
          <p:cNvPr id="813" name="Google Shape;813;p46"/>
          <p:cNvPicPr preferRelativeResize="0"/>
          <p:nvPr/>
        </p:nvPicPr>
        <p:blipFill>
          <a:blip r:embed="rId4">
            <a:alphaModFix/>
          </a:blip>
          <a:stretch>
            <a:fillRect/>
          </a:stretch>
        </p:blipFill>
        <p:spPr>
          <a:xfrm>
            <a:off x="6531001" y="2896981"/>
            <a:ext cx="1524000" cy="914400"/>
          </a:xfrm>
          <a:prstGeom prst="rect">
            <a:avLst/>
          </a:prstGeom>
          <a:noFill/>
          <a:ln cap="flat" cmpd="sng" w="9525">
            <a:solidFill>
              <a:srgbClr val="000000"/>
            </a:solidFill>
            <a:prstDash val="solid"/>
            <a:round/>
            <a:headEnd len="sm" w="sm" type="none"/>
            <a:tailEnd len="sm" w="sm" type="none"/>
          </a:ln>
        </p:spPr>
      </p:pic>
      <p:pic>
        <p:nvPicPr>
          <p:cNvPr id="814" name="Google Shape;814;p46"/>
          <p:cNvPicPr preferRelativeResize="0"/>
          <p:nvPr/>
        </p:nvPicPr>
        <p:blipFill>
          <a:blip r:embed="rId5">
            <a:alphaModFix/>
          </a:blip>
          <a:stretch>
            <a:fillRect/>
          </a:stretch>
        </p:blipFill>
        <p:spPr>
          <a:xfrm>
            <a:off x="4670326" y="2896981"/>
            <a:ext cx="1486325" cy="914400"/>
          </a:xfrm>
          <a:prstGeom prst="rect">
            <a:avLst/>
          </a:prstGeom>
          <a:noFill/>
          <a:ln cap="flat" cmpd="sng" w="9525">
            <a:solidFill>
              <a:srgbClr val="000000"/>
            </a:solidFill>
            <a:prstDash val="solid"/>
            <a:round/>
            <a:headEnd len="sm" w="sm" type="none"/>
            <a:tailEnd len="sm" w="sm" type="none"/>
          </a:ln>
        </p:spPr>
      </p:pic>
      <p:pic>
        <p:nvPicPr>
          <p:cNvPr id="815" name="Google Shape;815;p46"/>
          <p:cNvPicPr preferRelativeResize="0"/>
          <p:nvPr/>
        </p:nvPicPr>
        <p:blipFill>
          <a:blip r:embed="rId6">
            <a:alphaModFix/>
          </a:blip>
          <a:stretch>
            <a:fillRect/>
          </a:stretch>
        </p:blipFill>
        <p:spPr>
          <a:xfrm>
            <a:off x="2873410" y="2896981"/>
            <a:ext cx="1371600" cy="914400"/>
          </a:xfrm>
          <a:prstGeom prst="rect">
            <a:avLst/>
          </a:prstGeom>
          <a:noFill/>
          <a:ln cap="flat" cmpd="sng" w="9525">
            <a:solidFill>
              <a:srgbClr val="000000"/>
            </a:solidFill>
            <a:prstDash val="solid"/>
            <a:round/>
            <a:headEnd len="sm" w="sm" type="none"/>
            <a:tailEnd len="sm" w="sm" type="none"/>
          </a:ln>
        </p:spPr>
      </p:pic>
      <p:sp>
        <p:nvSpPr>
          <p:cNvPr id="816" name="Google Shape;816;p46"/>
          <p:cNvSpPr txBox="1"/>
          <p:nvPr/>
        </p:nvSpPr>
        <p:spPr>
          <a:xfrm>
            <a:off x="955055"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Russia</a:t>
            </a:r>
            <a:endParaRPr b="1" sz="1000">
              <a:latin typeface="Proxima Nova"/>
              <a:ea typeface="Proxima Nova"/>
              <a:cs typeface="Proxima Nova"/>
              <a:sym typeface="Proxima Nova"/>
            </a:endParaRPr>
          </a:p>
        </p:txBody>
      </p:sp>
      <p:sp>
        <p:nvSpPr>
          <p:cNvPr id="817" name="Google Shape;817;p46"/>
          <p:cNvSpPr txBox="1"/>
          <p:nvPr/>
        </p:nvSpPr>
        <p:spPr>
          <a:xfrm>
            <a:off x="4551576"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Netherlands</a:t>
            </a:r>
            <a:endParaRPr b="1" sz="1000">
              <a:latin typeface="Proxima Nova"/>
              <a:ea typeface="Proxima Nova"/>
              <a:cs typeface="Proxima Nova"/>
              <a:sym typeface="Proxima Nova"/>
            </a:endParaRPr>
          </a:p>
        </p:txBody>
      </p:sp>
      <p:sp>
        <p:nvSpPr>
          <p:cNvPr id="818" name="Google Shape;818;p46"/>
          <p:cNvSpPr txBox="1"/>
          <p:nvPr/>
        </p:nvSpPr>
        <p:spPr>
          <a:xfrm>
            <a:off x="6431101"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Germany</a:t>
            </a:r>
            <a:endParaRPr b="1" sz="1000">
              <a:latin typeface="Proxima Nova"/>
              <a:ea typeface="Proxima Nova"/>
              <a:cs typeface="Proxima Nova"/>
              <a:sym typeface="Proxima Nova"/>
            </a:endParaRPr>
          </a:p>
        </p:txBody>
      </p:sp>
      <p:sp>
        <p:nvSpPr>
          <p:cNvPr id="819" name="Google Shape;819;p46"/>
          <p:cNvSpPr txBox="1"/>
          <p:nvPr/>
        </p:nvSpPr>
        <p:spPr>
          <a:xfrm>
            <a:off x="2697313"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Israel</a:t>
            </a:r>
            <a:endParaRPr b="1" sz="1000">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1000"/>
                                        <p:tgtEl>
                                          <p:spTgt spid="812"/>
                                        </p:tgtEl>
                                      </p:cBhvr>
                                    </p:animEffect>
                                  </p:childTnLst>
                                </p:cTn>
                              </p:par>
                              <p:par>
                                <p:cTn fill="hold" nodeType="withEffect" presetClass="entr" presetID="10" presetSubtype="0">
                                  <p:stCondLst>
                                    <p:cond delay="0"/>
                                  </p:stCondLst>
                                  <p:childTnLst>
                                    <p:set>
                                      <p:cBhvr>
                                        <p:cTn dur="1" fill="hold">
                                          <p:stCondLst>
                                            <p:cond delay="0"/>
                                          </p:stCondLst>
                                        </p:cTn>
                                        <p:tgtEl>
                                          <p:spTgt spid="816"/>
                                        </p:tgtEl>
                                        <p:attrNameLst>
                                          <p:attrName>style.visibility</p:attrName>
                                        </p:attrNameLst>
                                      </p:cBhvr>
                                      <p:to>
                                        <p:strVal val="visible"/>
                                      </p:to>
                                    </p:set>
                                    <p:animEffect filter="fade" transition="in">
                                      <p:cBhvr>
                                        <p:cTn dur="1000"/>
                                        <p:tgtEl>
                                          <p:spTgt spid="8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5"/>
                                        </p:tgtEl>
                                        <p:attrNameLst>
                                          <p:attrName>style.visibility</p:attrName>
                                        </p:attrNameLst>
                                      </p:cBhvr>
                                      <p:to>
                                        <p:strVal val="visible"/>
                                      </p:to>
                                    </p:set>
                                    <p:animEffect filter="fade" transition="in">
                                      <p:cBhvr>
                                        <p:cTn dur="1000"/>
                                        <p:tgtEl>
                                          <p:spTgt spid="815"/>
                                        </p:tgtEl>
                                      </p:cBhvr>
                                    </p:animEffect>
                                  </p:childTnLst>
                                </p:cTn>
                              </p:par>
                              <p:par>
                                <p:cTn fill="hold" nodeType="withEffect" presetClass="entr" presetID="10" presetSubtype="0">
                                  <p:stCondLst>
                                    <p:cond delay="0"/>
                                  </p:stCondLst>
                                  <p:childTnLst>
                                    <p:set>
                                      <p:cBhvr>
                                        <p:cTn dur="1" fill="hold">
                                          <p:stCondLst>
                                            <p:cond delay="0"/>
                                          </p:stCondLst>
                                        </p:cTn>
                                        <p:tgtEl>
                                          <p:spTgt spid="819"/>
                                        </p:tgtEl>
                                        <p:attrNameLst>
                                          <p:attrName>style.visibility</p:attrName>
                                        </p:attrNameLst>
                                      </p:cBhvr>
                                      <p:to>
                                        <p:strVal val="visible"/>
                                      </p:to>
                                    </p:set>
                                    <p:animEffect filter="fade" transition="in">
                                      <p:cBhvr>
                                        <p:cTn dur="1000"/>
                                        <p:tgtEl>
                                          <p:spTgt spid="8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4"/>
                                        </p:tgtEl>
                                        <p:attrNameLst>
                                          <p:attrName>style.visibility</p:attrName>
                                        </p:attrNameLst>
                                      </p:cBhvr>
                                      <p:to>
                                        <p:strVal val="visible"/>
                                      </p:to>
                                    </p:set>
                                    <p:animEffect filter="fade" transition="in">
                                      <p:cBhvr>
                                        <p:cTn dur="1000"/>
                                        <p:tgtEl>
                                          <p:spTgt spid="814"/>
                                        </p:tgtEl>
                                      </p:cBhvr>
                                    </p:animEffect>
                                  </p:childTnLst>
                                </p:cTn>
                              </p:par>
                              <p:par>
                                <p:cTn fill="hold" nodeType="withEffect" presetClass="entr" presetID="10" presetSubtype="0">
                                  <p:stCondLst>
                                    <p:cond delay="0"/>
                                  </p:stCondLst>
                                  <p:childTnLst>
                                    <p:set>
                                      <p:cBhvr>
                                        <p:cTn dur="1" fill="hold">
                                          <p:stCondLst>
                                            <p:cond delay="0"/>
                                          </p:stCondLst>
                                        </p:cTn>
                                        <p:tgtEl>
                                          <p:spTgt spid="817"/>
                                        </p:tgtEl>
                                        <p:attrNameLst>
                                          <p:attrName>style.visibility</p:attrName>
                                        </p:attrNameLst>
                                      </p:cBhvr>
                                      <p:to>
                                        <p:strVal val="visible"/>
                                      </p:to>
                                    </p:set>
                                    <p:animEffect filter="fade" transition="in">
                                      <p:cBhvr>
                                        <p:cTn dur="1000"/>
                                        <p:tgtEl>
                                          <p:spTgt spid="8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gtEl>
                                        <p:attrNameLst>
                                          <p:attrName>style.visibility</p:attrName>
                                        </p:attrNameLst>
                                      </p:cBhvr>
                                      <p:to>
                                        <p:strVal val="visible"/>
                                      </p:to>
                                    </p:set>
                                    <p:animEffect filter="fade" transition="in">
                                      <p:cBhvr>
                                        <p:cTn dur="1000"/>
                                        <p:tgtEl>
                                          <p:spTgt spid="813"/>
                                        </p:tgtEl>
                                      </p:cBhvr>
                                    </p:animEffect>
                                  </p:childTnLst>
                                </p:cTn>
                              </p:par>
                              <p:par>
                                <p:cTn fill="hold" nodeType="withEffect" presetClass="entr" presetID="10" presetSubtype="0">
                                  <p:stCondLst>
                                    <p:cond delay="0"/>
                                  </p:stCondLst>
                                  <p:childTnLst>
                                    <p:set>
                                      <p:cBhvr>
                                        <p:cTn dur="1" fill="hold">
                                          <p:stCondLst>
                                            <p:cond delay="0"/>
                                          </p:stCondLst>
                                        </p:cTn>
                                        <p:tgtEl>
                                          <p:spTgt spid="818"/>
                                        </p:tgtEl>
                                        <p:attrNameLst>
                                          <p:attrName>style.visibility</p:attrName>
                                        </p:attrNameLst>
                                      </p:cBhvr>
                                      <p:to>
                                        <p:strVal val="visible"/>
                                      </p:to>
                                    </p:set>
                                    <p:animEffect filter="fade" transition="in">
                                      <p:cBhvr>
                                        <p:cTn dur="1000"/>
                                        <p:tgtEl>
                                          <p:spTgt spid="8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Down</a:t>
            </a:r>
            <a:r>
              <a:rPr lang="en"/>
              <a:t>graders</a:t>
            </a:r>
            <a:endParaRPr/>
          </a:p>
        </p:txBody>
      </p:sp>
      <p:sp>
        <p:nvSpPr>
          <p:cNvPr id="825" name="Google Shape;825;p47"/>
          <p:cNvSpPr txBox="1"/>
          <p:nvPr>
            <p:ph idx="1" type="subTitle"/>
          </p:nvPr>
        </p:nvSpPr>
        <p:spPr>
          <a:xfrm>
            <a:off x="405679" y="376600"/>
            <a:ext cx="3063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26" name="Google Shape;826;p47"/>
          <p:cNvSpPr txBox="1"/>
          <p:nvPr>
            <p:ph idx="2" type="body"/>
          </p:nvPr>
        </p:nvSpPr>
        <p:spPr>
          <a:xfrm>
            <a:off x="405675" y="1208325"/>
            <a:ext cx="20988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Ind</a:t>
            </a:r>
            <a:r>
              <a:rPr lang="en" sz="1400"/>
              <a:t>irect</a:t>
            </a:r>
            <a:endParaRPr sz="1400"/>
          </a:p>
          <a:p>
            <a:pPr indent="-317500" lvl="0" marL="457200" rtl="0" algn="l">
              <a:spcBef>
                <a:spcPts val="0"/>
              </a:spcBef>
              <a:spcAft>
                <a:spcPts val="0"/>
              </a:spcAft>
              <a:buSzPts val="1400"/>
              <a:buChar char="●"/>
            </a:pPr>
            <a:r>
              <a:rPr lang="en" sz="1400"/>
              <a:t>Softer</a:t>
            </a:r>
            <a:endParaRPr sz="1400"/>
          </a:p>
          <a:p>
            <a:pPr indent="-317500" lvl="1" marL="914400" rtl="0" algn="l">
              <a:spcBef>
                <a:spcPts val="0"/>
              </a:spcBef>
              <a:spcAft>
                <a:spcPts val="0"/>
              </a:spcAft>
              <a:buSzPts val="1400"/>
              <a:buChar char="○"/>
            </a:pPr>
            <a:r>
              <a:rPr lang="en" sz="1400"/>
              <a:t>“Sort of”</a:t>
            </a:r>
            <a:endParaRPr sz="1400"/>
          </a:p>
          <a:p>
            <a:pPr indent="-317500" lvl="1" marL="914400" rtl="0" algn="l">
              <a:spcBef>
                <a:spcPts val="0"/>
              </a:spcBef>
              <a:spcAft>
                <a:spcPts val="0"/>
              </a:spcAft>
              <a:buSzPts val="1400"/>
              <a:buChar char="○"/>
            </a:pPr>
            <a:r>
              <a:rPr lang="en" sz="1400"/>
              <a:t>“Kind of”</a:t>
            </a:r>
            <a:endParaRPr sz="1400"/>
          </a:p>
          <a:p>
            <a:pPr indent="-317500" lvl="1" marL="914400" rtl="0" algn="l">
              <a:spcBef>
                <a:spcPts val="0"/>
              </a:spcBef>
              <a:spcAft>
                <a:spcPts val="0"/>
              </a:spcAft>
              <a:buSzPts val="1400"/>
              <a:buChar char="○"/>
            </a:pPr>
            <a:r>
              <a:rPr lang="en" sz="1400"/>
              <a:t>“Maybe”</a:t>
            </a:r>
            <a:endParaRPr sz="1400"/>
          </a:p>
        </p:txBody>
      </p:sp>
      <p:pic>
        <p:nvPicPr>
          <p:cNvPr id="827" name="Google Shape;827;p47"/>
          <p:cNvPicPr preferRelativeResize="0"/>
          <p:nvPr/>
        </p:nvPicPr>
        <p:blipFill rotWithShape="1">
          <a:blip r:embed="rId3">
            <a:alphaModFix/>
          </a:blip>
          <a:srcRect b="39" l="0" r="0" t="49"/>
          <a:stretch/>
        </p:blipFill>
        <p:spPr>
          <a:xfrm>
            <a:off x="1129430" y="2896981"/>
            <a:ext cx="1375037" cy="914400"/>
          </a:xfrm>
          <a:prstGeom prst="rect">
            <a:avLst/>
          </a:prstGeom>
          <a:noFill/>
          <a:ln cap="flat" cmpd="sng" w="9525">
            <a:solidFill>
              <a:srgbClr val="000000"/>
            </a:solidFill>
            <a:prstDash val="solid"/>
            <a:round/>
            <a:headEnd len="sm" w="sm" type="none"/>
            <a:tailEnd len="sm" w="sm" type="none"/>
          </a:ln>
        </p:spPr>
      </p:pic>
      <p:pic>
        <p:nvPicPr>
          <p:cNvPr id="828" name="Google Shape;828;p47"/>
          <p:cNvPicPr preferRelativeResize="0"/>
          <p:nvPr/>
        </p:nvPicPr>
        <p:blipFill rotWithShape="1">
          <a:blip r:embed="rId4">
            <a:alphaModFix/>
          </a:blip>
          <a:srcRect b="4930" l="0" r="0" t="4930"/>
          <a:stretch/>
        </p:blipFill>
        <p:spPr>
          <a:xfrm>
            <a:off x="6531001" y="2896981"/>
            <a:ext cx="1524000" cy="914400"/>
          </a:xfrm>
          <a:prstGeom prst="rect">
            <a:avLst/>
          </a:prstGeom>
          <a:noFill/>
          <a:ln cap="flat" cmpd="sng" w="9525">
            <a:solidFill>
              <a:srgbClr val="000000"/>
            </a:solidFill>
            <a:prstDash val="solid"/>
            <a:round/>
            <a:headEnd len="sm" w="sm" type="none"/>
            <a:tailEnd len="sm" w="sm" type="none"/>
          </a:ln>
        </p:spPr>
      </p:pic>
      <p:pic>
        <p:nvPicPr>
          <p:cNvPr id="829" name="Google Shape;829;p47"/>
          <p:cNvPicPr preferRelativeResize="0"/>
          <p:nvPr/>
        </p:nvPicPr>
        <p:blipFill rotWithShape="1">
          <a:blip r:embed="rId5">
            <a:alphaModFix/>
          </a:blip>
          <a:srcRect b="9070" l="0" r="0" t="9070"/>
          <a:stretch/>
        </p:blipFill>
        <p:spPr>
          <a:xfrm>
            <a:off x="4670326" y="2896981"/>
            <a:ext cx="1486325" cy="914399"/>
          </a:xfrm>
          <a:prstGeom prst="rect">
            <a:avLst/>
          </a:prstGeom>
          <a:noFill/>
          <a:ln cap="flat" cmpd="sng" w="9525">
            <a:solidFill>
              <a:srgbClr val="000000"/>
            </a:solidFill>
            <a:prstDash val="solid"/>
            <a:round/>
            <a:headEnd len="sm" w="sm" type="none"/>
            <a:tailEnd len="sm" w="sm" type="none"/>
          </a:ln>
        </p:spPr>
      </p:pic>
      <p:pic>
        <p:nvPicPr>
          <p:cNvPr id="830" name="Google Shape;830;p47"/>
          <p:cNvPicPr preferRelativeResize="0"/>
          <p:nvPr/>
        </p:nvPicPr>
        <p:blipFill rotWithShape="1">
          <a:blip r:embed="rId6">
            <a:alphaModFix/>
          </a:blip>
          <a:srcRect b="0" l="79" r="79" t="0"/>
          <a:stretch/>
        </p:blipFill>
        <p:spPr>
          <a:xfrm>
            <a:off x="2873410" y="2896981"/>
            <a:ext cx="1371600" cy="914400"/>
          </a:xfrm>
          <a:prstGeom prst="rect">
            <a:avLst/>
          </a:prstGeom>
          <a:noFill/>
          <a:ln cap="flat" cmpd="sng" w="9525">
            <a:solidFill>
              <a:srgbClr val="000000"/>
            </a:solidFill>
            <a:prstDash val="solid"/>
            <a:round/>
            <a:headEnd len="sm" w="sm" type="none"/>
            <a:tailEnd len="sm" w="sm" type="none"/>
          </a:ln>
        </p:spPr>
      </p:pic>
      <p:sp>
        <p:nvSpPr>
          <p:cNvPr id="831" name="Google Shape;831;p47"/>
          <p:cNvSpPr txBox="1"/>
          <p:nvPr/>
        </p:nvSpPr>
        <p:spPr>
          <a:xfrm>
            <a:off x="955055"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Japan</a:t>
            </a:r>
            <a:endParaRPr b="1" sz="1000">
              <a:latin typeface="Proxima Nova"/>
              <a:ea typeface="Proxima Nova"/>
              <a:cs typeface="Proxima Nova"/>
              <a:sym typeface="Proxima Nova"/>
            </a:endParaRPr>
          </a:p>
        </p:txBody>
      </p:sp>
      <p:sp>
        <p:nvSpPr>
          <p:cNvPr id="832" name="Google Shape;832;p47"/>
          <p:cNvSpPr txBox="1"/>
          <p:nvPr/>
        </p:nvSpPr>
        <p:spPr>
          <a:xfrm>
            <a:off x="4551576"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Indonesia</a:t>
            </a:r>
            <a:endParaRPr b="1" sz="1000">
              <a:latin typeface="Proxima Nova"/>
              <a:ea typeface="Proxima Nova"/>
              <a:cs typeface="Proxima Nova"/>
              <a:sym typeface="Proxima Nova"/>
            </a:endParaRPr>
          </a:p>
        </p:txBody>
      </p:sp>
      <p:sp>
        <p:nvSpPr>
          <p:cNvPr id="833" name="Google Shape;833;p47"/>
          <p:cNvSpPr txBox="1"/>
          <p:nvPr/>
        </p:nvSpPr>
        <p:spPr>
          <a:xfrm>
            <a:off x="6431101"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Saudi Arabia</a:t>
            </a:r>
            <a:endParaRPr b="1" sz="1000">
              <a:latin typeface="Proxima Nova"/>
              <a:ea typeface="Proxima Nova"/>
              <a:cs typeface="Proxima Nova"/>
              <a:sym typeface="Proxima Nova"/>
            </a:endParaRPr>
          </a:p>
        </p:txBody>
      </p:sp>
      <p:sp>
        <p:nvSpPr>
          <p:cNvPr id="834" name="Google Shape;834;p47"/>
          <p:cNvSpPr txBox="1"/>
          <p:nvPr/>
        </p:nvSpPr>
        <p:spPr>
          <a:xfrm>
            <a:off x="2697313"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Thailand</a:t>
            </a:r>
            <a:endParaRPr b="1" sz="1000">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7"/>
                                        </p:tgtEl>
                                        <p:attrNameLst>
                                          <p:attrName>style.visibility</p:attrName>
                                        </p:attrNameLst>
                                      </p:cBhvr>
                                      <p:to>
                                        <p:strVal val="visible"/>
                                      </p:to>
                                    </p:set>
                                    <p:animEffect filter="fade" transition="in">
                                      <p:cBhvr>
                                        <p:cTn dur="1000"/>
                                        <p:tgtEl>
                                          <p:spTgt spid="827"/>
                                        </p:tgtEl>
                                      </p:cBhvr>
                                    </p:animEffect>
                                  </p:childTnLst>
                                </p:cTn>
                              </p:par>
                              <p:par>
                                <p:cTn fill="hold" nodeType="withEffect" presetClass="entr" presetID="10" presetSubtype="0">
                                  <p:stCondLst>
                                    <p:cond delay="0"/>
                                  </p:stCondLst>
                                  <p:childTnLst>
                                    <p:set>
                                      <p:cBhvr>
                                        <p:cTn dur="1" fill="hold">
                                          <p:stCondLst>
                                            <p:cond delay="0"/>
                                          </p:stCondLst>
                                        </p:cTn>
                                        <p:tgtEl>
                                          <p:spTgt spid="831"/>
                                        </p:tgtEl>
                                        <p:attrNameLst>
                                          <p:attrName>style.visibility</p:attrName>
                                        </p:attrNameLst>
                                      </p:cBhvr>
                                      <p:to>
                                        <p:strVal val="visible"/>
                                      </p:to>
                                    </p:set>
                                    <p:animEffect filter="fade" transition="in">
                                      <p:cBhvr>
                                        <p:cTn dur="1000"/>
                                        <p:tgtEl>
                                          <p:spTgt spid="8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0"/>
                                        </p:tgtEl>
                                        <p:attrNameLst>
                                          <p:attrName>style.visibility</p:attrName>
                                        </p:attrNameLst>
                                      </p:cBhvr>
                                      <p:to>
                                        <p:strVal val="visible"/>
                                      </p:to>
                                    </p:set>
                                    <p:animEffect filter="fade" transition="in">
                                      <p:cBhvr>
                                        <p:cTn dur="1000"/>
                                        <p:tgtEl>
                                          <p:spTgt spid="830"/>
                                        </p:tgtEl>
                                      </p:cBhvr>
                                    </p:animEffect>
                                  </p:childTnLst>
                                </p:cTn>
                              </p:par>
                              <p:par>
                                <p:cTn fill="hold" nodeType="withEffect" presetClass="entr" presetID="10" presetSubtype="0">
                                  <p:stCondLst>
                                    <p:cond delay="0"/>
                                  </p:stCondLst>
                                  <p:childTnLst>
                                    <p:set>
                                      <p:cBhvr>
                                        <p:cTn dur="1" fill="hold">
                                          <p:stCondLst>
                                            <p:cond delay="0"/>
                                          </p:stCondLst>
                                        </p:cTn>
                                        <p:tgtEl>
                                          <p:spTgt spid="834"/>
                                        </p:tgtEl>
                                        <p:attrNameLst>
                                          <p:attrName>style.visibility</p:attrName>
                                        </p:attrNameLst>
                                      </p:cBhvr>
                                      <p:to>
                                        <p:strVal val="visible"/>
                                      </p:to>
                                    </p:set>
                                    <p:animEffect filter="fade" transition="in">
                                      <p:cBhvr>
                                        <p:cTn dur="1000"/>
                                        <p:tgtEl>
                                          <p:spTgt spid="8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1000"/>
                                        <p:tgtEl>
                                          <p:spTgt spid="829"/>
                                        </p:tgtEl>
                                      </p:cBhvr>
                                    </p:animEffect>
                                  </p:childTnLst>
                                </p:cTn>
                              </p:par>
                              <p:par>
                                <p:cTn fill="hold" nodeType="withEffect" presetClass="entr" presetID="10" presetSubtype="0">
                                  <p:stCondLst>
                                    <p:cond delay="0"/>
                                  </p:stCondLst>
                                  <p:childTnLst>
                                    <p:set>
                                      <p:cBhvr>
                                        <p:cTn dur="1" fill="hold">
                                          <p:stCondLst>
                                            <p:cond delay="0"/>
                                          </p:stCondLst>
                                        </p:cTn>
                                        <p:tgtEl>
                                          <p:spTgt spid="832"/>
                                        </p:tgtEl>
                                        <p:attrNameLst>
                                          <p:attrName>style.visibility</p:attrName>
                                        </p:attrNameLst>
                                      </p:cBhvr>
                                      <p:to>
                                        <p:strVal val="visible"/>
                                      </p:to>
                                    </p:set>
                                    <p:animEffect filter="fade" transition="in">
                                      <p:cBhvr>
                                        <p:cTn dur="1000"/>
                                        <p:tgtEl>
                                          <p:spTgt spid="8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8"/>
                                        </p:tgtEl>
                                        <p:attrNameLst>
                                          <p:attrName>style.visibility</p:attrName>
                                        </p:attrNameLst>
                                      </p:cBhvr>
                                      <p:to>
                                        <p:strVal val="visible"/>
                                      </p:to>
                                    </p:set>
                                    <p:animEffect filter="fade" transition="in">
                                      <p:cBhvr>
                                        <p:cTn dur="1000"/>
                                        <p:tgtEl>
                                          <p:spTgt spid="828"/>
                                        </p:tgtEl>
                                      </p:cBhvr>
                                    </p:animEffect>
                                  </p:childTnLst>
                                </p:cTn>
                              </p:par>
                              <p:par>
                                <p:cTn fill="hold" nodeType="withEffect" presetClass="entr" presetID="10" presetSubtype="0">
                                  <p:stCondLst>
                                    <p:cond delay="0"/>
                                  </p:stCondLst>
                                  <p:childTnLst>
                                    <p:set>
                                      <p:cBhvr>
                                        <p:cTn dur="1" fill="hold">
                                          <p:stCondLst>
                                            <p:cond delay="0"/>
                                          </p:stCondLst>
                                        </p:cTn>
                                        <p:tgtEl>
                                          <p:spTgt spid="833"/>
                                        </p:tgtEl>
                                        <p:attrNameLst>
                                          <p:attrName>style.visibility</p:attrName>
                                        </p:attrNameLst>
                                      </p:cBhvr>
                                      <p:to>
                                        <p:strVal val="visible"/>
                                      </p:to>
                                    </p:set>
                                    <p:animEffect filter="fade" transition="in">
                                      <p:cBhvr>
                                        <p:cTn dur="1000"/>
                                        <p:tgtEl>
                                          <p:spTgt spid="8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4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Upgraders and Downgraders</a:t>
            </a:r>
            <a:endParaRPr/>
          </a:p>
        </p:txBody>
      </p:sp>
      <p:sp>
        <p:nvSpPr>
          <p:cNvPr id="840" name="Google Shape;840;p48"/>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 </a:t>
            </a:r>
            <a:endParaRPr/>
          </a:p>
          <a:p>
            <a:pPr indent="0" lvl="0" marL="0" rtl="0" algn="l">
              <a:spcBef>
                <a:spcPts val="0"/>
              </a:spcBef>
              <a:spcAft>
                <a:spcPts val="0"/>
              </a:spcAft>
              <a:buNone/>
            </a:pPr>
            <a:r>
              <a:t/>
            </a:r>
            <a:endParaRPr/>
          </a:p>
        </p:txBody>
      </p:sp>
      <p:sp>
        <p:nvSpPr>
          <p:cNvPr id="841" name="Google Shape;841;p48"/>
          <p:cNvSpPr txBox="1"/>
          <p:nvPr/>
        </p:nvSpPr>
        <p:spPr>
          <a:xfrm>
            <a:off x="1580394" y="369097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2.2. Evaluating. The Culture Map (p. 69), by Erin Meyer, 2014, New York: PublicAffairs.</a:t>
            </a:r>
            <a:endParaRPr i="1" sz="1000">
              <a:latin typeface="Proxima Nova"/>
              <a:ea typeface="Proxima Nova"/>
              <a:cs typeface="Proxima Nova"/>
              <a:sym typeface="Proxima Nova"/>
            </a:endParaRPr>
          </a:p>
        </p:txBody>
      </p:sp>
      <p:pic>
        <p:nvPicPr>
          <p:cNvPr id="842" name="Google Shape;842;p48"/>
          <p:cNvPicPr preferRelativeResize="0"/>
          <p:nvPr/>
        </p:nvPicPr>
        <p:blipFill>
          <a:blip r:embed="rId3">
            <a:alphaModFix/>
          </a:blip>
          <a:stretch>
            <a:fillRect/>
          </a:stretch>
        </p:blipFill>
        <p:spPr>
          <a:xfrm>
            <a:off x="757123" y="1342409"/>
            <a:ext cx="7629753" cy="21031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49"/>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 </a:t>
            </a:r>
            <a:endParaRPr/>
          </a:p>
          <a:p>
            <a:pPr indent="0" lvl="0" marL="0" rtl="0" algn="l">
              <a:spcBef>
                <a:spcPts val="0"/>
              </a:spcBef>
              <a:spcAft>
                <a:spcPts val="0"/>
              </a:spcAft>
              <a:buNone/>
            </a:pPr>
            <a:r>
              <a:t/>
            </a:r>
            <a:endParaRPr/>
          </a:p>
        </p:txBody>
      </p:sp>
      <p:sp>
        <p:nvSpPr>
          <p:cNvPr id="848" name="Google Shape;848;p49"/>
          <p:cNvSpPr txBox="1"/>
          <p:nvPr/>
        </p:nvSpPr>
        <p:spPr>
          <a:xfrm>
            <a:off x="1580394" y="40670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2.3. The Culture Map (p. 69), by Erin Meyer, 2014, New York: PublicAffairs.</a:t>
            </a:r>
            <a:endParaRPr i="1" sz="1000">
              <a:latin typeface="Proxima Nova"/>
              <a:ea typeface="Proxima Nova"/>
              <a:cs typeface="Proxima Nova"/>
              <a:sym typeface="Proxima Nova"/>
            </a:endParaRPr>
          </a:p>
        </p:txBody>
      </p:sp>
      <p:pic>
        <p:nvPicPr>
          <p:cNvPr id="849" name="Google Shape;849;p49"/>
          <p:cNvPicPr preferRelativeResize="0"/>
          <p:nvPr/>
        </p:nvPicPr>
        <p:blipFill>
          <a:blip r:embed="rId3">
            <a:alphaModFix/>
          </a:blip>
          <a:stretch>
            <a:fillRect/>
          </a:stretch>
        </p:blipFill>
        <p:spPr>
          <a:xfrm>
            <a:off x="2107263" y="803075"/>
            <a:ext cx="4929464" cy="3219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50"/>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55" name="Google Shape;855;p50"/>
          <p:cNvSpPr txBox="1"/>
          <p:nvPr/>
        </p:nvSpPr>
        <p:spPr>
          <a:xfrm>
            <a:off x="1580394" y="40670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2.3. The Culture Map (p. 69), by Erin Meyer, 2014, New York: PublicAffairs.</a:t>
            </a:r>
            <a:endParaRPr i="1" sz="1000">
              <a:latin typeface="Proxima Nova"/>
              <a:ea typeface="Proxima Nova"/>
              <a:cs typeface="Proxima Nova"/>
              <a:sym typeface="Proxima Nova"/>
            </a:endParaRPr>
          </a:p>
        </p:txBody>
      </p:sp>
      <p:pic>
        <p:nvPicPr>
          <p:cNvPr id="856" name="Google Shape;856;p50"/>
          <p:cNvPicPr preferRelativeResize="0"/>
          <p:nvPr/>
        </p:nvPicPr>
        <p:blipFill>
          <a:blip r:embed="rId3">
            <a:alphaModFix/>
          </a:blip>
          <a:stretch>
            <a:fillRect/>
          </a:stretch>
        </p:blipFill>
        <p:spPr>
          <a:xfrm>
            <a:off x="2107263" y="803075"/>
            <a:ext cx="4929464" cy="3219100"/>
          </a:xfrm>
          <a:prstGeom prst="rect">
            <a:avLst/>
          </a:prstGeom>
          <a:noFill/>
          <a:ln>
            <a:noFill/>
          </a:ln>
        </p:spPr>
      </p:pic>
      <p:sp>
        <p:nvSpPr>
          <p:cNvPr id="857" name="Google Shape;857;p50"/>
          <p:cNvSpPr/>
          <p:nvPr/>
        </p:nvSpPr>
        <p:spPr>
          <a:xfrm rot="-5400000">
            <a:off x="3325875" y="994400"/>
            <a:ext cx="2316000" cy="2771100"/>
          </a:xfrm>
          <a:prstGeom prst="corner">
            <a:avLst>
              <a:gd fmla="val 60880" name="adj1"/>
              <a:gd fmla="val 48337"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50"/>
          <p:cNvSpPr/>
          <p:nvPr/>
        </p:nvSpPr>
        <p:spPr>
          <a:xfrm>
            <a:off x="2666300" y="2734650"/>
            <a:ext cx="4370400" cy="95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50"/>
          <p:cNvSpPr/>
          <p:nvPr/>
        </p:nvSpPr>
        <p:spPr>
          <a:xfrm>
            <a:off x="4375454" y="2402071"/>
            <a:ext cx="333300" cy="16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51"/>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65" name="Google Shape;865;p51"/>
          <p:cNvSpPr txBox="1"/>
          <p:nvPr/>
        </p:nvSpPr>
        <p:spPr>
          <a:xfrm>
            <a:off x="1580394" y="40670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2.3. The Culture Map (p. 69), by Erin Meyer, 2014, New York: PublicAffairs.</a:t>
            </a:r>
            <a:endParaRPr i="1" sz="1000">
              <a:latin typeface="Proxima Nova"/>
              <a:ea typeface="Proxima Nova"/>
              <a:cs typeface="Proxima Nova"/>
              <a:sym typeface="Proxima Nova"/>
            </a:endParaRPr>
          </a:p>
        </p:txBody>
      </p:sp>
      <p:pic>
        <p:nvPicPr>
          <p:cNvPr id="866" name="Google Shape;866;p51"/>
          <p:cNvPicPr preferRelativeResize="0"/>
          <p:nvPr/>
        </p:nvPicPr>
        <p:blipFill>
          <a:blip r:embed="rId3">
            <a:alphaModFix/>
          </a:blip>
          <a:stretch>
            <a:fillRect/>
          </a:stretch>
        </p:blipFill>
        <p:spPr>
          <a:xfrm>
            <a:off x="2107263" y="803075"/>
            <a:ext cx="4929464" cy="3219100"/>
          </a:xfrm>
          <a:prstGeom prst="rect">
            <a:avLst/>
          </a:prstGeom>
          <a:noFill/>
          <a:ln>
            <a:noFill/>
          </a:ln>
        </p:spPr>
      </p:pic>
      <p:sp>
        <p:nvSpPr>
          <p:cNvPr id="867" name="Google Shape;867;p51"/>
          <p:cNvSpPr/>
          <p:nvPr/>
        </p:nvSpPr>
        <p:spPr>
          <a:xfrm rot="10800000">
            <a:off x="3067950" y="1042650"/>
            <a:ext cx="2801100" cy="2673600"/>
          </a:xfrm>
          <a:prstGeom prst="corner">
            <a:avLst>
              <a:gd fmla="val 50000" name="adj1"/>
              <a:gd fmla="val 52668"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51"/>
          <p:cNvSpPr/>
          <p:nvPr/>
        </p:nvSpPr>
        <p:spPr>
          <a:xfrm>
            <a:off x="5759875" y="3264500"/>
            <a:ext cx="273300" cy="35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51"/>
          <p:cNvSpPr/>
          <p:nvPr/>
        </p:nvSpPr>
        <p:spPr>
          <a:xfrm>
            <a:off x="2897025" y="1495525"/>
            <a:ext cx="324600" cy="16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52"/>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Evaluating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75" name="Google Shape;875;p52"/>
          <p:cNvSpPr txBox="1"/>
          <p:nvPr/>
        </p:nvSpPr>
        <p:spPr>
          <a:xfrm>
            <a:off x="1580394" y="40670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2.3. The Culture Map (p. 69), by Erin Meyer, 2014, New York: PublicAffairs.</a:t>
            </a:r>
            <a:endParaRPr i="1" sz="1000">
              <a:latin typeface="Proxima Nova"/>
              <a:ea typeface="Proxima Nova"/>
              <a:cs typeface="Proxima Nova"/>
              <a:sym typeface="Proxima Nova"/>
            </a:endParaRPr>
          </a:p>
        </p:txBody>
      </p:sp>
      <p:pic>
        <p:nvPicPr>
          <p:cNvPr id="876" name="Google Shape;876;p52"/>
          <p:cNvPicPr preferRelativeResize="0"/>
          <p:nvPr/>
        </p:nvPicPr>
        <p:blipFill>
          <a:blip r:embed="rId3">
            <a:alphaModFix/>
          </a:blip>
          <a:stretch>
            <a:fillRect/>
          </a:stretch>
        </p:blipFill>
        <p:spPr>
          <a:xfrm>
            <a:off x="2107263" y="803075"/>
            <a:ext cx="4929464" cy="3219100"/>
          </a:xfrm>
          <a:prstGeom prst="rect">
            <a:avLst/>
          </a:prstGeom>
          <a:noFill/>
          <a:ln>
            <a:noFill/>
          </a:ln>
        </p:spPr>
      </p:pic>
      <p:sp>
        <p:nvSpPr>
          <p:cNvPr id="877" name="Google Shape;877;p52"/>
          <p:cNvSpPr/>
          <p:nvPr/>
        </p:nvSpPr>
        <p:spPr>
          <a:xfrm>
            <a:off x="3033054" y="1061183"/>
            <a:ext cx="2801100" cy="2673600"/>
          </a:xfrm>
          <a:prstGeom prst="corner">
            <a:avLst>
              <a:gd fmla="val 50000" name="adj1"/>
              <a:gd fmla="val 52668"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52"/>
          <p:cNvSpPr/>
          <p:nvPr/>
        </p:nvSpPr>
        <p:spPr>
          <a:xfrm>
            <a:off x="2897025" y="1495525"/>
            <a:ext cx="324600" cy="16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52"/>
          <p:cNvSpPr/>
          <p:nvPr/>
        </p:nvSpPr>
        <p:spPr>
          <a:xfrm>
            <a:off x="2794500" y="2786650"/>
            <a:ext cx="3555000" cy="794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53"/>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 </a:t>
            </a:r>
            <a:endParaRPr/>
          </a:p>
          <a:p>
            <a:pPr indent="0" lvl="0" marL="0" rtl="0" algn="l">
              <a:spcBef>
                <a:spcPts val="0"/>
              </a:spcBef>
              <a:spcAft>
                <a:spcPts val="0"/>
              </a:spcAft>
              <a:buNone/>
            </a:pPr>
            <a:r>
              <a:t/>
            </a:r>
            <a:endParaRPr/>
          </a:p>
        </p:txBody>
      </p:sp>
      <p:sp>
        <p:nvSpPr>
          <p:cNvPr id="885" name="Google Shape;885;p53"/>
          <p:cNvSpPr txBox="1"/>
          <p:nvPr/>
        </p:nvSpPr>
        <p:spPr>
          <a:xfrm>
            <a:off x="1580394" y="40670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2.3. The Culture Map (p. 69), by Erin Meyer, 2014, New York: PublicAffairs.</a:t>
            </a:r>
            <a:endParaRPr i="1" sz="1000">
              <a:latin typeface="Proxima Nova"/>
              <a:ea typeface="Proxima Nova"/>
              <a:cs typeface="Proxima Nova"/>
              <a:sym typeface="Proxima Nova"/>
            </a:endParaRPr>
          </a:p>
        </p:txBody>
      </p:sp>
      <p:pic>
        <p:nvPicPr>
          <p:cNvPr id="886" name="Google Shape;886;p53"/>
          <p:cNvPicPr preferRelativeResize="0"/>
          <p:nvPr/>
        </p:nvPicPr>
        <p:blipFill>
          <a:blip r:embed="rId3">
            <a:alphaModFix/>
          </a:blip>
          <a:stretch>
            <a:fillRect/>
          </a:stretch>
        </p:blipFill>
        <p:spPr>
          <a:xfrm>
            <a:off x="2107263" y="803075"/>
            <a:ext cx="4929464" cy="3219100"/>
          </a:xfrm>
          <a:prstGeom prst="rect">
            <a:avLst/>
          </a:prstGeom>
          <a:noFill/>
          <a:ln>
            <a:noFill/>
          </a:ln>
        </p:spPr>
      </p:pic>
      <p:sp>
        <p:nvSpPr>
          <p:cNvPr id="887" name="Google Shape;887;p53"/>
          <p:cNvSpPr/>
          <p:nvPr/>
        </p:nvSpPr>
        <p:spPr>
          <a:xfrm rot="5400000">
            <a:off x="3156367" y="933975"/>
            <a:ext cx="2668800" cy="2795700"/>
          </a:xfrm>
          <a:prstGeom prst="corner">
            <a:avLst>
              <a:gd fmla="val 50382" name="adj1"/>
              <a:gd fmla="val 5196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53"/>
          <p:cNvSpPr/>
          <p:nvPr/>
        </p:nvSpPr>
        <p:spPr>
          <a:xfrm>
            <a:off x="2897025" y="1495525"/>
            <a:ext cx="324600" cy="16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53"/>
          <p:cNvSpPr/>
          <p:nvPr/>
        </p:nvSpPr>
        <p:spPr>
          <a:xfrm>
            <a:off x="2914125" y="2718275"/>
            <a:ext cx="324600" cy="16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53"/>
          <p:cNvSpPr/>
          <p:nvPr/>
        </p:nvSpPr>
        <p:spPr>
          <a:xfrm>
            <a:off x="3050858" y="2333000"/>
            <a:ext cx="111000" cy="93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54"/>
          <p:cNvSpPr txBox="1"/>
          <p:nvPr>
            <p:ph idx="1" type="subTitle"/>
          </p:nvPr>
        </p:nvSpPr>
        <p:spPr>
          <a:xfrm>
            <a:off x="405675" y="376600"/>
            <a:ext cx="37809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Evaluating </a:t>
            </a:r>
            <a:endParaRPr/>
          </a:p>
          <a:p>
            <a:pPr indent="0" lvl="0" marL="0" rtl="0" algn="l">
              <a:spcBef>
                <a:spcPts val="0"/>
              </a:spcBef>
              <a:spcAft>
                <a:spcPts val="0"/>
              </a:spcAft>
              <a:buNone/>
            </a:pPr>
            <a:r>
              <a:t/>
            </a:r>
            <a:endParaRPr/>
          </a:p>
        </p:txBody>
      </p:sp>
      <p:sp>
        <p:nvSpPr>
          <p:cNvPr id="896" name="Google Shape;896;p54"/>
          <p:cNvSpPr txBox="1"/>
          <p:nvPr/>
        </p:nvSpPr>
        <p:spPr>
          <a:xfrm>
            <a:off x="1580394" y="40670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2.3. The Culture Map (p. 69), by Erin Meyer, 2014, New York: PublicAffairs.</a:t>
            </a:r>
            <a:endParaRPr i="1" sz="1000">
              <a:latin typeface="Proxima Nova"/>
              <a:ea typeface="Proxima Nova"/>
              <a:cs typeface="Proxima Nova"/>
              <a:sym typeface="Proxima Nova"/>
            </a:endParaRPr>
          </a:p>
        </p:txBody>
      </p:sp>
      <p:pic>
        <p:nvPicPr>
          <p:cNvPr id="897" name="Google Shape;897;p54"/>
          <p:cNvPicPr preferRelativeResize="0"/>
          <p:nvPr/>
        </p:nvPicPr>
        <p:blipFill>
          <a:blip r:embed="rId3">
            <a:alphaModFix/>
          </a:blip>
          <a:stretch>
            <a:fillRect/>
          </a:stretch>
        </p:blipFill>
        <p:spPr>
          <a:xfrm>
            <a:off x="2107263" y="803075"/>
            <a:ext cx="4929464" cy="3219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55"/>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Upgraders and Downgraders</a:t>
            </a:r>
            <a:endParaRPr/>
          </a:p>
        </p:txBody>
      </p:sp>
      <p:sp>
        <p:nvSpPr>
          <p:cNvPr id="903" name="Google Shape;903;p55"/>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04" name="Google Shape;904;p55"/>
          <p:cNvSpPr txBox="1"/>
          <p:nvPr>
            <p:ph idx="2" type="body"/>
          </p:nvPr>
        </p:nvSpPr>
        <p:spPr>
          <a:xfrm>
            <a:off x="405675" y="1208325"/>
            <a:ext cx="7979100" cy="3084900"/>
          </a:xfrm>
          <a:prstGeom prst="rect">
            <a:avLst/>
          </a:prstGeom>
        </p:spPr>
        <p:txBody>
          <a:bodyPr anchorCtr="0" anchor="t" bIns="34275" lIns="34275" spcFirstLastPara="1" rIns="34275" wrap="square" tIns="34275">
            <a:noAutofit/>
          </a:bodyPr>
          <a:lstStyle/>
          <a:p>
            <a:pPr indent="0" lvl="0" marL="0" rtl="0" algn="l">
              <a:lnSpc>
                <a:spcPct val="200000"/>
              </a:lnSpc>
              <a:spcBef>
                <a:spcPts val="0"/>
              </a:spcBef>
              <a:spcAft>
                <a:spcPts val="0"/>
              </a:spcAft>
              <a:buNone/>
            </a:pPr>
            <a:r>
              <a:rPr b="1" lang="en" sz="1400"/>
              <a:t>Which is an upgrader and which is a downgrader? </a:t>
            </a:r>
            <a:endParaRPr b="1" sz="1400"/>
          </a:p>
          <a:p>
            <a:pPr indent="-317500" lvl="0" marL="457200" rtl="0" algn="l">
              <a:lnSpc>
                <a:spcPct val="200000"/>
              </a:lnSpc>
              <a:spcBef>
                <a:spcPts val="0"/>
              </a:spcBef>
              <a:spcAft>
                <a:spcPts val="0"/>
              </a:spcAft>
              <a:buSzPts val="1400"/>
              <a:buAutoNum type="arabicPeriod"/>
            </a:pPr>
            <a:r>
              <a:rPr lang="en" sz="1400"/>
              <a:t>Maybe you should edit this report. </a:t>
            </a:r>
            <a:endParaRPr sz="1400"/>
          </a:p>
          <a:p>
            <a:pPr indent="-317500" lvl="0" marL="457200" rtl="0" algn="l">
              <a:lnSpc>
                <a:spcPct val="200000"/>
              </a:lnSpc>
              <a:spcBef>
                <a:spcPts val="0"/>
              </a:spcBef>
              <a:spcAft>
                <a:spcPts val="0"/>
              </a:spcAft>
              <a:buSzPts val="1400"/>
              <a:buAutoNum type="arabicPeriod"/>
            </a:pPr>
            <a:r>
              <a:rPr lang="en" sz="1400"/>
              <a:t>The contract is absolutely necessary before we can go ahead with the project.</a:t>
            </a:r>
            <a:endParaRPr sz="1400"/>
          </a:p>
          <a:p>
            <a:pPr indent="-317500" lvl="0" marL="457200" rtl="0" algn="l">
              <a:lnSpc>
                <a:spcPct val="200000"/>
              </a:lnSpc>
              <a:spcBef>
                <a:spcPts val="0"/>
              </a:spcBef>
              <a:spcAft>
                <a:spcPts val="0"/>
              </a:spcAft>
              <a:buSzPts val="1400"/>
              <a:buAutoNum type="arabicPeriod"/>
            </a:pPr>
            <a:r>
              <a:rPr lang="en" sz="1400"/>
              <a:t>I strongly suggest you speak to the supervisor.</a:t>
            </a:r>
            <a:endParaRPr sz="1400"/>
          </a:p>
          <a:p>
            <a:pPr indent="-317500" lvl="0" marL="457200" rtl="0" algn="l">
              <a:lnSpc>
                <a:spcPct val="200000"/>
              </a:lnSpc>
              <a:spcBef>
                <a:spcPts val="0"/>
              </a:spcBef>
              <a:spcAft>
                <a:spcPts val="0"/>
              </a:spcAft>
              <a:buSzPts val="1400"/>
              <a:buAutoNum type="arabicPeriod"/>
            </a:pPr>
            <a:r>
              <a:rPr lang="en" sz="1400"/>
              <a:t>The new hire kind of needs more training. </a:t>
            </a:r>
            <a:endParaRPr sz="1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6"/>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Upgraders and Downgraders</a:t>
            </a:r>
            <a:endParaRPr/>
          </a:p>
        </p:txBody>
      </p:sp>
      <p:sp>
        <p:nvSpPr>
          <p:cNvPr id="910" name="Google Shape;910;p56"/>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11" name="Google Shape;911;p56"/>
          <p:cNvSpPr txBox="1"/>
          <p:nvPr>
            <p:ph idx="2" type="body"/>
          </p:nvPr>
        </p:nvSpPr>
        <p:spPr>
          <a:xfrm>
            <a:off x="405675" y="1208325"/>
            <a:ext cx="8237100" cy="3084900"/>
          </a:xfrm>
          <a:prstGeom prst="rect">
            <a:avLst/>
          </a:prstGeom>
        </p:spPr>
        <p:txBody>
          <a:bodyPr anchorCtr="0" anchor="t" bIns="34275" lIns="34275" spcFirstLastPara="1" rIns="34275" wrap="square" tIns="34275">
            <a:noAutofit/>
          </a:bodyPr>
          <a:lstStyle/>
          <a:p>
            <a:pPr indent="0" lvl="0" marL="0" rtl="0" algn="l">
              <a:lnSpc>
                <a:spcPct val="200000"/>
              </a:lnSpc>
              <a:spcBef>
                <a:spcPts val="0"/>
              </a:spcBef>
              <a:spcAft>
                <a:spcPts val="0"/>
              </a:spcAft>
              <a:buNone/>
            </a:pPr>
            <a:r>
              <a:rPr b="1" lang="en" sz="1400"/>
              <a:t>Which is an upgrader and which is a downgrader? </a:t>
            </a:r>
            <a:endParaRPr b="1" sz="1400"/>
          </a:p>
          <a:p>
            <a:pPr indent="-317500" lvl="0" marL="457200" rtl="0" algn="l">
              <a:lnSpc>
                <a:spcPct val="200000"/>
              </a:lnSpc>
              <a:spcBef>
                <a:spcPts val="0"/>
              </a:spcBef>
              <a:spcAft>
                <a:spcPts val="0"/>
              </a:spcAft>
              <a:buSzPts val="1400"/>
              <a:buAutoNum type="arabicPeriod"/>
            </a:pPr>
            <a:r>
              <a:rPr b="1" i="1" lang="en" sz="1400"/>
              <a:t>Maybe</a:t>
            </a:r>
            <a:r>
              <a:rPr lang="en" sz="1400"/>
              <a:t> you should edit this report. </a:t>
            </a:r>
            <a:r>
              <a:rPr b="1" lang="en" sz="1400"/>
              <a:t>- Downgrader</a:t>
            </a:r>
            <a:endParaRPr sz="1400"/>
          </a:p>
          <a:p>
            <a:pPr indent="-317500" lvl="0" marL="457200" rtl="0" algn="l">
              <a:lnSpc>
                <a:spcPct val="200000"/>
              </a:lnSpc>
              <a:spcBef>
                <a:spcPts val="0"/>
              </a:spcBef>
              <a:spcAft>
                <a:spcPts val="0"/>
              </a:spcAft>
              <a:buSzPts val="1400"/>
              <a:buAutoNum type="arabicPeriod"/>
            </a:pPr>
            <a:r>
              <a:rPr lang="en" sz="1400"/>
              <a:t>The contract is </a:t>
            </a:r>
            <a:r>
              <a:rPr b="1" i="1" lang="en" sz="1400"/>
              <a:t>absolutely</a:t>
            </a:r>
            <a:r>
              <a:rPr lang="en" sz="1400"/>
              <a:t> necessary before we can go ahead with the project. </a:t>
            </a:r>
            <a:r>
              <a:rPr b="1" lang="en" sz="1400">
                <a:solidFill>
                  <a:schemeClr val="dk1"/>
                </a:solidFill>
              </a:rPr>
              <a:t>- Upgrader</a:t>
            </a:r>
            <a:endParaRPr sz="1400"/>
          </a:p>
          <a:p>
            <a:pPr indent="-317500" lvl="0" marL="457200" rtl="0" algn="l">
              <a:lnSpc>
                <a:spcPct val="200000"/>
              </a:lnSpc>
              <a:spcBef>
                <a:spcPts val="0"/>
              </a:spcBef>
              <a:spcAft>
                <a:spcPts val="0"/>
              </a:spcAft>
              <a:buSzPts val="1400"/>
              <a:buAutoNum type="arabicPeriod"/>
            </a:pPr>
            <a:r>
              <a:rPr lang="en" sz="1400"/>
              <a:t>I </a:t>
            </a:r>
            <a:r>
              <a:rPr b="1" i="1" lang="en" sz="1400"/>
              <a:t>strongly</a:t>
            </a:r>
            <a:r>
              <a:rPr lang="en" sz="1400"/>
              <a:t> suggest you speak to the supervisor. </a:t>
            </a:r>
            <a:r>
              <a:rPr b="1" lang="en" sz="1400">
                <a:solidFill>
                  <a:schemeClr val="dk1"/>
                </a:solidFill>
              </a:rPr>
              <a:t>- Upgrader</a:t>
            </a:r>
            <a:endParaRPr sz="1400"/>
          </a:p>
          <a:p>
            <a:pPr indent="-317500" lvl="0" marL="457200" rtl="0" algn="l">
              <a:lnSpc>
                <a:spcPct val="200000"/>
              </a:lnSpc>
              <a:spcBef>
                <a:spcPts val="0"/>
              </a:spcBef>
              <a:spcAft>
                <a:spcPts val="0"/>
              </a:spcAft>
              <a:buSzPts val="1400"/>
              <a:buAutoNum type="arabicPeriod"/>
            </a:pPr>
            <a:r>
              <a:rPr lang="en" sz="1400"/>
              <a:t>The new hire </a:t>
            </a:r>
            <a:r>
              <a:rPr b="1" i="1" lang="en" sz="1400"/>
              <a:t>kind of</a:t>
            </a:r>
            <a:r>
              <a:rPr lang="en" sz="1400"/>
              <a:t> needs more training. </a:t>
            </a:r>
            <a:r>
              <a:rPr b="1" lang="en" sz="1400">
                <a:solidFill>
                  <a:schemeClr val="dk1"/>
                </a:solidFill>
              </a:rPr>
              <a:t>- Downgrader</a:t>
            </a:r>
            <a:endParaRPr sz="14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5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917" name="Google Shape;917;p57"/>
          <p:cNvSpPr txBox="1"/>
          <p:nvPr>
            <p:ph idx="1" type="subTitle"/>
          </p:nvPr>
        </p:nvSpPr>
        <p:spPr>
          <a:xfrm>
            <a:off x="405681" y="376600"/>
            <a:ext cx="37371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Evaluating </a:t>
            </a:r>
            <a:endParaRPr/>
          </a:p>
          <a:p>
            <a:pPr indent="0" lvl="0" marL="0" rtl="0" algn="l">
              <a:spcBef>
                <a:spcPts val="0"/>
              </a:spcBef>
              <a:spcAft>
                <a:spcPts val="0"/>
              </a:spcAft>
              <a:buNone/>
            </a:pPr>
            <a:r>
              <a:t/>
            </a:r>
            <a:endParaRPr/>
          </a:p>
        </p:txBody>
      </p:sp>
      <p:sp>
        <p:nvSpPr>
          <p:cNvPr id="918" name="Google Shape;918;p57"/>
          <p:cNvSpPr txBox="1"/>
          <p:nvPr>
            <p:ph idx="2" type="body"/>
          </p:nvPr>
        </p:nvSpPr>
        <p:spPr>
          <a:xfrm>
            <a:off x="405675" y="1208325"/>
            <a:ext cx="4270200" cy="30744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Clr>
                <a:schemeClr val="dk1"/>
              </a:buClr>
              <a:buSzPts val="1400"/>
              <a:buChar char="●"/>
            </a:pPr>
            <a:r>
              <a:rPr lang="en" sz="1400">
                <a:solidFill>
                  <a:schemeClr val="dk1"/>
                </a:solidFill>
              </a:rPr>
              <a:t>Upgraders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Downgraders</a:t>
            </a:r>
            <a:endParaRPr sz="1400">
              <a:solidFill>
                <a:schemeClr val="dk1"/>
              </a:solidFill>
            </a:endParaRPr>
          </a:p>
          <a:p>
            <a:pPr indent="-317500" lvl="0" marL="457200" rtl="0" algn="l">
              <a:spcBef>
                <a:spcPts val="0"/>
              </a:spcBef>
              <a:spcAft>
                <a:spcPts val="0"/>
              </a:spcAft>
              <a:buSzPts val="1400"/>
              <a:buChar char="●"/>
            </a:pPr>
            <a:r>
              <a:rPr lang="en" sz="1400"/>
              <a:t>Communicating + Evaluating = Feedback</a:t>
            </a:r>
            <a:endParaRPr sz="1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58"/>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Persuading</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5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reasoning</a:t>
            </a:r>
            <a:endParaRPr/>
          </a:p>
        </p:txBody>
      </p:sp>
      <p:sp>
        <p:nvSpPr>
          <p:cNvPr id="929" name="Google Shape;929;p59"/>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Persuading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30" name="Google Shape;930;p59"/>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Principles-first</a:t>
            </a:r>
            <a:endParaRPr sz="1400"/>
          </a:p>
          <a:p>
            <a:pPr indent="-317500" lvl="0" marL="457200" rtl="0" algn="l">
              <a:spcBef>
                <a:spcPts val="0"/>
              </a:spcBef>
              <a:spcAft>
                <a:spcPts val="0"/>
              </a:spcAft>
              <a:buSzPts val="1400"/>
              <a:buChar char="●"/>
            </a:pPr>
            <a:r>
              <a:rPr lang="en" sz="1400"/>
              <a:t>Applications-first</a:t>
            </a:r>
            <a:endParaRPr sz="1400"/>
          </a:p>
        </p:txBody>
      </p:sp>
      <p:pic>
        <p:nvPicPr>
          <p:cNvPr id="931" name="Google Shape;931;p59"/>
          <p:cNvPicPr preferRelativeResize="0"/>
          <p:nvPr/>
        </p:nvPicPr>
        <p:blipFill>
          <a:blip r:embed="rId3">
            <a:alphaModFix/>
          </a:blip>
          <a:stretch>
            <a:fillRect/>
          </a:stretch>
        </p:blipFill>
        <p:spPr>
          <a:xfrm>
            <a:off x="3427381" y="285750"/>
            <a:ext cx="4572000" cy="4572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6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Principles-first</a:t>
            </a:r>
            <a:endParaRPr/>
          </a:p>
        </p:txBody>
      </p:sp>
      <p:sp>
        <p:nvSpPr>
          <p:cNvPr id="937" name="Google Shape;937;p60"/>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38" name="Google Shape;938;p60"/>
          <p:cNvSpPr txBox="1"/>
          <p:nvPr>
            <p:ph idx="2" type="body"/>
          </p:nvPr>
        </p:nvSpPr>
        <p:spPr>
          <a:xfrm>
            <a:off x="405675" y="1208325"/>
            <a:ext cx="30162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Deductive reasoning</a:t>
            </a:r>
            <a:endParaRPr sz="1400"/>
          </a:p>
          <a:p>
            <a:pPr indent="-317500" lvl="0" marL="457200" rtl="0" algn="l">
              <a:spcBef>
                <a:spcPts val="0"/>
              </a:spcBef>
              <a:spcAft>
                <a:spcPts val="0"/>
              </a:spcAft>
              <a:buSzPts val="1400"/>
              <a:buChar char="●"/>
            </a:pPr>
            <a:r>
              <a:rPr lang="en" sz="1400"/>
              <a:t>General principles or concepts</a:t>
            </a:r>
            <a:endParaRPr sz="1400"/>
          </a:p>
          <a:p>
            <a:pPr indent="-317500" lvl="0" marL="457200" rtl="0" algn="l">
              <a:spcBef>
                <a:spcPts val="0"/>
              </a:spcBef>
              <a:spcAft>
                <a:spcPts val="0"/>
              </a:spcAft>
              <a:buSzPts val="1400"/>
              <a:buChar char="●"/>
            </a:pPr>
            <a:r>
              <a:rPr lang="en" sz="1400"/>
              <a:t>Why?</a:t>
            </a:r>
            <a:endParaRPr sz="1400"/>
          </a:p>
          <a:p>
            <a:pPr indent="-317500" lvl="0" marL="457200" rtl="0" algn="l">
              <a:spcBef>
                <a:spcPts val="0"/>
              </a:spcBef>
              <a:spcAft>
                <a:spcPts val="0"/>
              </a:spcAft>
              <a:buSzPts val="1400"/>
              <a:buChar char="●"/>
            </a:pPr>
            <a:r>
              <a:rPr lang="en" sz="1400"/>
              <a:t>Civil Law</a:t>
            </a:r>
            <a:endParaRPr sz="1400"/>
          </a:p>
          <a:p>
            <a:pPr indent="-317500" lvl="0" marL="457200" rtl="0" algn="l">
              <a:spcBef>
                <a:spcPts val="0"/>
              </a:spcBef>
              <a:spcAft>
                <a:spcPts val="0"/>
              </a:spcAft>
              <a:buSzPts val="1400"/>
              <a:buChar char="●"/>
            </a:pPr>
            <a:r>
              <a:rPr lang="en" sz="1400"/>
              <a:t>Explain the background</a:t>
            </a:r>
            <a:endParaRPr sz="1400"/>
          </a:p>
        </p:txBody>
      </p:sp>
      <p:pic>
        <p:nvPicPr>
          <p:cNvPr id="939" name="Google Shape;939;p60"/>
          <p:cNvPicPr preferRelativeResize="0"/>
          <p:nvPr/>
        </p:nvPicPr>
        <p:blipFill rotWithShape="1">
          <a:blip r:embed="rId3">
            <a:alphaModFix/>
          </a:blip>
          <a:srcRect b="39" l="0" r="0" t="49"/>
          <a:stretch/>
        </p:blipFill>
        <p:spPr>
          <a:xfrm>
            <a:off x="1129430" y="2896981"/>
            <a:ext cx="1375037" cy="914400"/>
          </a:xfrm>
          <a:prstGeom prst="rect">
            <a:avLst/>
          </a:prstGeom>
          <a:noFill/>
          <a:ln cap="flat" cmpd="sng" w="9525">
            <a:solidFill>
              <a:srgbClr val="000000"/>
            </a:solidFill>
            <a:prstDash val="solid"/>
            <a:round/>
            <a:headEnd len="sm" w="sm" type="none"/>
            <a:tailEnd len="sm" w="sm" type="none"/>
          </a:ln>
        </p:spPr>
      </p:pic>
      <p:pic>
        <p:nvPicPr>
          <p:cNvPr id="940" name="Google Shape;940;p60"/>
          <p:cNvPicPr preferRelativeResize="0"/>
          <p:nvPr/>
        </p:nvPicPr>
        <p:blipFill rotWithShape="1">
          <a:blip r:embed="rId4">
            <a:alphaModFix/>
          </a:blip>
          <a:srcRect b="4930" l="0" r="0" t="4930"/>
          <a:stretch/>
        </p:blipFill>
        <p:spPr>
          <a:xfrm>
            <a:off x="6531001" y="2896981"/>
            <a:ext cx="1524000" cy="914400"/>
          </a:xfrm>
          <a:prstGeom prst="rect">
            <a:avLst/>
          </a:prstGeom>
          <a:noFill/>
          <a:ln cap="flat" cmpd="sng" w="9525">
            <a:solidFill>
              <a:srgbClr val="000000"/>
            </a:solidFill>
            <a:prstDash val="solid"/>
            <a:round/>
            <a:headEnd len="sm" w="sm" type="none"/>
            <a:tailEnd len="sm" w="sm" type="none"/>
          </a:ln>
        </p:spPr>
      </p:pic>
      <p:pic>
        <p:nvPicPr>
          <p:cNvPr id="941" name="Google Shape;941;p60"/>
          <p:cNvPicPr preferRelativeResize="0"/>
          <p:nvPr/>
        </p:nvPicPr>
        <p:blipFill rotWithShape="1">
          <a:blip r:embed="rId5">
            <a:alphaModFix/>
          </a:blip>
          <a:srcRect b="3789" l="0" r="0" t="3789"/>
          <a:stretch/>
        </p:blipFill>
        <p:spPr>
          <a:xfrm>
            <a:off x="4670326" y="2896981"/>
            <a:ext cx="1486325" cy="914399"/>
          </a:xfrm>
          <a:prstGeom prst="rect">
            <a:avLst/>
          </a:prstGeom>
          <a:noFill/>
          <a:ln cap="flat" cmpd="sng" w="9525">
            <a:solidFill>
              <a:srgbClr val="000000"/>
            </a:solidFill>
            <a:prstDash val="solid"/>
            <a:round/>
            <a:headEnd len="sm" w="sm" type="none"/>
            <a:tailEnd len="sm" w="sm" type="none"/>
          </a:ln>
        </p:spPr>
      </p:pic>
      <p:pic>
        <p:nvPicPr>
          <p:cNvPr id="942" name="Google Shape;942;p60"/>
          <p:cNvPicPr preferRelativeResize="0"/>
          <p:nvPr/>
        </p:nvPicPr>
        <p:blipFill rotWithShape="1">
          <a:blip r:embed="rId6">
            <a:alphaModFix/>
          </a:blip>
          <a:srcRect b="0" l="79" r="79" t="0"/>
          <a:stretch/>
        </p:blipFill>
        <p:spPr>
          <a:xfrm>
            <a:off x="2873410" y="2896981"/>
            <a:ext cx="1371600" cy="914400"/>
          </a:xfrm>
          <a:prstGeom prst="rect">
            <a:avLst/>
          </a:prstGeom>
          <a:noFill/>
          <a:ln cap="flat" cmpd="sng" w="9525">
            <a:solidFill>
              <a:srgbClr val="000000"/>
            </a:solidFill>
            <a:prstDash val="solid"/>
            <a:round/>
            <a:headEnd len="sm" w="sm" type="none"/>
            <a:tailEnd len="sm" w="sm" type="none"/>
          </a:ln>
        </p:spPr>
      </p:pic>
      <p:sp>
        <p:nvSpPr>
          <p:cNvPr id="943" name="Google Shape;943;p60"/>
          <p:cNvSpPr txBox="1"/>
          <p:nvPr/>
        </p:nvSpPr>
        <p:spPr>
          <a:xfrm>
            <a:off x="955055"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Italy</a:t>
            </a:r>
            <a:endParaRPr b="1" sz="1000">
              <a:latin typeface="Proxima Nova"/>
              <a:ea typeface="Proxima Nova"/>
              <a:cs typeface="Proxima Nova"/>
              <a:sym typeface="Proxima Nova"/>
            </a:endParaRPr>
          </a:p>
        </p:txBody>
      </p:sp>
      <p:sp>
        <p:nvSpPr>
          <p:cNvPr id="944" name="Google Shape;944;p60"/>
          <p:cNvSpPr txBox="1"/>
          <p:nvPr/>
        </p:nvSpPr>
        <p:spPr>
          <a:xfrm>
            <a:off x="4551576"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Russia</a:t>
            </a:r>
            <a:endParaRPr b="1" sz="1000">
              <a:latin typeface="Proxima Nova"/>
              <a:ea typeface="Proxima Nova"/>
              <a:cs typeface="Proxima Nova"/>
              <a:sym typeface="Proxima Nova"/>
            </a:endParaRPr>
          </a:p>
        </p:txBody>
      </p:sp>
      <p:sp>
        <p:nvSpPr>
          <p:cNvPr id="945" name="Google Shape;945;p60"/>
          <p:cNvSpPr txBox="1"/>
          <p:nvPr/>
        </p:nvSpPr>
        <p:spPr>
          <a:xfrm>
            <a:off x="6431101"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Spain</a:t>
            </a:r>
            <a:endParaRPr b="1" sz="1000">
              <a:latin typeface="Proxima Nova"/>
              <a:ea typeface="Proxima Nova"/>
              <a:cs typeface="Proxima Nova"/>
              <a:sym typeface="Proxima Nova"/>
            </a:endParaRPr>
          </a:p>
        </p:txBody>
      </p:sp>
      <p:sp>
        <p:nvSpPr>
          <p:cNvPr id="946" name="Google Shape;946;p60"/>
          <p:cNvSpPr txBox="1"/>
          <p:nvPr/>
        </p:nvSpPr>
        <p:spPr>
          <a:xfrm>
            <a:off x="2697313" y="385635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France</a:t>
            </a:r>
            <a:endParaRPr b="1" sz="1000">
              <a:latin typeface="Proxima Nova"/>
              <a:ea typeface="Proxima Nova"/>
              <a:cs typeface="Proxima Nova"/>
              <a:sym typeface="Proxima Nova"/>
            </a:endParaRPr>
          </a:p>
        </p:txBody>
      </p:sp>
      <p:pic>
        <p:nvPicPr>
          <p:cNvPr id="947" name="Google Shape;947;p60"/>
          <p:cNvPicPr preferRelativeResize="0"/>
          <p:nvPr/>
        </p:nvPicPr>
        <p:blipFill>
          <a:blip r:embed="rId7">
            <a:alphaModFix/>
          </a:blip>
          <a:stretch>
            <a:fillRect/>
          </a:stretch>
        </p:blipFill>
        <p:spPr>
          <a:xfrm>
            <a:off x="4173194" y="1096950"/>
            <a:ext cx="3544864" cy="25921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47"/>
                                        </p:tgtEl>
                                      </p:cBhvr>
                                    </p:animEffect>
                                    <p:set>
                                      <p:cBhvr>
                                        <p:cTn dur="1" fill="hold">
                                          <p:stCondLst>
                                            <p:cond delay="1000"/>
                                          </p:stCondLst>
                                        </p:cTn>
                                        <p:tgtEl>
                                          <p:spTgt spid="94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939"/>
                                        </p:tgtEl>
                                        <p:attrNameLst>
                                          <p:attrName>style.visibility</p:attrName>
                                        </p:attrNameLst>
                                      </p:cBhvr>
                                      <p:to>
                                        <p:strVal val="visible"/>
                                      </p:to>
                                    </p:set>
                                    <p:animEffect filter="fade" transition="in">
                                      <p:cBhvr>
                                        <p:cTn dur="1000"/>
                                        <p:tgtEl>
                                          <p:spTgt spid="939"/>
                                        </p:tgtEl>
                                      </p:cBhvr>
                                    </p:animEffect>
                                  </p:childTnLst>
                                </p:cTn>
                              </p:par>
                              <p:par>
                                <p:cTn fill="hold" nodeType="withEffect" presetClass="entr" presetID="10" presetSubtype="0">
                                  <p:stCondLst>
                                    <p:cond delay="0"/>
                                  </p:stCondLst>
                                  <p:childTnLst>
                                    <p:set>
                                      <p:cBhvr>
                                        <p:cTn dur="1" fill="hold">
                                          <p:stCondLst>
                                            <p:cond delay="0"/>
                                          </p:stCondLst>
                                        </p:cTn>
                                        <p:tgtEl>
                                          <p:spTgt spid="943"/>
                                        </p:tgtEl>
                                        <p:attrNameLst>
                                          <p:attrName>style.visibility</p:attrName>
                                        </p:attrNameLst>
                                      </p:cBhvr>
                                      <p:to>
                                        <p:strVal val="visible"/>
                                      </p:to>
                                    </p:set>
                                    <p:animEffect filter="fade" transition="in">
                                      <p:cBhvr>
                                        <p:cTn dur="1000"/>
                                        <p:tgtEl>
                                          <p:spTgt spid="9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2"/>
                                        </p:tgtEl>
                                        <p:attrNameLst>
                                          <p:attrName>style.visibility</p:attrName>
                                        </p:attrNameLst>
                                      </p:cBhvr>
                                      <p:to>
                                        <p:strVal val="visible"/>
                                      </p:to>
                                    </p:set>
                                    <p:animEffect filter="fade" transition="in">
                                      <p:cBhvr>
                                        <p:cTn dur="1000"/>
                                        <p:tgtEl>
                                          <p:spTgt spid="942"/>
                                        </p:tgtEl>
                                      </p:cBhvr>
                                    </p:animEffect>
                                  </p:childTnLst>
                                </p:cTn>
                              </p:par>
                              <p:par>
                                <p:cTn fill="hold" nodeType="withEffect" presetClass="entr" presetID="10" presetSubtype="0">
                                  <p:stCondLst>
                                    <p:cond delay="0"/>
                                  </p:stCondLst>
                                  <p:childTnLst>
                                    <p:set>
                                      <p:cBhvr>
                                        <p:cTn dur="1" fill="hold">
                                          <p:stCondLst>
                                            <p:cond delay="0"/>
                                          </p:stCondLst>
                                        </p:cTn>
                                        <p:tgtEl>
                                          <p:spTgt spid="946"/>
                                        </p:tgtEl>
                                        <p:attrNameLst>
                                          <p:attrName>style.visibility</p:attrName>
                                        </p:attrNameLst>
                                      </p:cBhvr>
                                      <p:to>
                                        <p:strVal val="visible"/>
                                      </p:to>
                                    </p:set>
                                    <p:animEffect filter="fade" transition="in">
                                      <p:cBhvr>
                                        <p:cTn dur="1000"/>
                                        <p:tgtEl>
                                          <p:spTgt spid="9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1"/>
                                        </p:tgtEl>
                                        <p:attrNameLst>
                                          <p:attrName>style.visibility</p:attrName>
                                        </p:attrNameLst>
                                      </p:cBhvr>
                                      <p:to>
                                        <p:strVal val="visible"/>
                                      </p:to>
                                    </p:set>
                                    <p:animEffect filter="fade" transition="in">
                                      <p:cBhvr>
                                        <p:cTn dur="1000"/>
                                        <p:tgtEl>
                                          <p:spTgt spid="941"/>
                                        </p:tgtEl>
                                      </p:cBhvr>
                                    </p:animEffect>
                                  </p:childTnLst>
                                </p:cTn>
                              </p:par>
                              <p:par>
                                <p:cTn fill="hold" nodeType="withEffect" presetClass="entr" presetID="10" presetSubtype="0">
                                  <p:stCondLst>
                                    <p:cond delay="0"/>
                                  </p:stCondLst>
                                  <p:childTnLst>
                                    <p:set>
                                      <p:cBhvr>
                                        <p:cTn dur="1" fill="hold">
                                          <p:stCondLst>
                                            <p:cond delay="0"/>
                                          </p:stCondLst>
                                        </p:cTn>
                                        <p:tgtEl>
                                          <p:spTgt spid="944"/>
                                        </p:tgtEl>
                                        <p:attrNameLst>
                                          <p:attrName>style.visibility</p:attrName>
                                        </p:attrNameLst>
                                      </p:cBhvr>
                                      <p:to>
                                        <p:strVal val="visible"/>
                                      </p:to>
                                    </p:set>
                                    <p:animEffect filter="fade" transition="in">
                                      <p:cBhvr>
                                        <p:cTn dur="1000"/>
                                        <p:tgtEl>
                                          <p:spTgt spid="9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0"/>
                                        </p:tgtEl>
                                        <p:attrNameLst>
                                          <p:attrName>style.visibility</p:attrName>
                                        </p:attrNameLst>
                                      </p:cBhvr>
                                      <p:to>
                                        <p:strVal val="visible"/>
                                      </p:to>
                                    </p:set>
                                    <p:animEffect filter="fade" transition="in">
                                      <p:cBhvr>
                                        <p:cTn dur="1000"/>
                                        <p:tgtEl>
                                          <p:spTgt spid="940"/>
                                        </p:tgtEl>
                                      </p:cBhvr>
                                    </p:animEffect>
                                  </p:childTnLst>
                                </p:cTn>
                              </p:par>
                              <p:par>
                                <p:cTn fill="hold" nodeType="withEffect" presetClass="entr" presetID="10" presetSubtype="0">
                                  <p:stCondLst>
                                    <p:cond delay="0"/>
                                  </p:stCondLst>
                                  <p:childTnLst>
                                    <p:set>
                                      <p:cBhvr>
                                        <p:cTn dur="1" fill="hold">
                                          <p:stCondLst>
                                            <p:cond delay="0"/>
                                          </p:stCondLst>
                                        </p:cTn>
                                        <p:tgtEl>
                                          <p:spTgt spid="945"/>
                                        </p:tgtEl>
                                        <p:attrNameLst>
                                          <p:attrName>style.visibility</p:attrName>
                                        </p:attrNameLst>
                                      </p:cBhvr>
                                      <p:to>
                                        <p:strVal val="visible"/>
                                      </p:to>
                                    </p:set>
                                    <p:animEffect filter="fade" transition="in">
                                      <p:cBhvr>
                                        <p:cTn dur="1000"/>
                                        <p:tgtEl>
                                          <p:spTgt spid="9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6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Applications</a:t>
            </a:r>
            <a:r>
              <a:rPr lang="en"/>
              <a:t>-first</a:t>
            </a:r>
            <a:endParaRPr/>
          </a:p>
        </p:txBody>
      </p:sp>
      <p:sp>
        <p:nvSpPr>
          <p:cNvPr id="953" name="Google Shape;953;p61"/>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54" name="Google Shape;954;p61"/>
          <p:cNvSpPr txBox="1"/>
          <p:nvPr>
            <p:ph idx="2" type="body"/>
          </p:nvPr>
        </p:nvSpPr>
        <p:spPr>
          <a:xfrm>
            <a:off x="405675" y="1208325"/>
            <a:ext cx="43164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Inductive</a:t>
            </a:r>
            <a:r>
              <a:rPr lang="en" sz="1400"/>
              <a:t> reasoning</a:t>
            </a:r>
            <a:endParaRPr sz="1400"/>
          </a:p>
          <a:p>
            <a:pPr indent="-317500" lvl="0" marL="457200" rtl="0" algn="l">
              <a:spcBef>
                <a:spcPts val="0"/>
              </a:spcBef>
              <a:spcAft>
                <a:spcPts val="0"/>
              </a:spcAft>
              <a:buSzPts val="1400"/>
              <a:buChar char="●"/>
            </a:pPr>
            <a:r>
              <a:rPr lang="en" sz="1400"/>
              <a:t>Factual observations</a:t>
            </a:r>
            <a:endParaRPr sz="1400"/>
          </a:p>
          <a:p>
            <a:pPr indent="-317500" lvl="0" marL="457200" rtl="0" algn="l">
              <a:spcBef>
                <a:spcPts val="0"/>
              </a:spcBef>
              <a:spcAft>
                <a:spcPts val="0"/>
              </a:spcAft>
              <a:buSzPts val="1400"/>
              <a:buChar char="●"/>
            </a:pPr>
            <a:r>
              <a:rPr lang="en" sz="1400"/>
              <a:t>How</a:t>
            </a:r>
            <a:endParaRPr sz="1400"/>
          </a:p>
          <a:p>
            <a:pPr indent="-317500" lvl="0" marL="457200" rtl="0" algn="l">
              <a:spcBef>
                <a:spcPts val="0"/>
              </a:spcBef>
              <a:spcAft>
                <a:spcPts val="0"/>
              </a:spcAft>
              <a:buSzPts val="1400"/>
              <a:buChar char="●"/>
            </a:pPr>
            <a:r>
              <a:rPr lang="en" sz="1400"/>
              <a:t>Common Law</a:t>
            </a:r>
            <a:endParaRPr sz="1400"/>
          </a:p>
          <a:p>
            <a:pPr indent="-317500" lvl="0" marL="457200" rtl="0" algn="l">
              <a:spcBef>
                <a:spcPts val="0"/>
              </a:spcBef>
              <a:spcAft>
                <a:spcPts val="0"/>
              </a:spcAft>
              <a:buSzPts val="1400"/>
              <a:buChar char="●"/>
            </a:pPr>
            <a:r>
              <a:rPr lang="en" sz="1400"/>
              <a:t>Get to the point</a:t>
            </a:r>
            <a:endParaRPr sz="1400"/>
          </a:p>
        </p:txBody>
      </p:sp>
      <p:sp>
        <p:nvSpPr>
          <p:cNvPr id="955" name="Google Shape;955;p61"/>
          <p:cNvSpPr txBox="1"/>
          <p:nvPr/>
        </p:nvSpPr>
        <p:spPr>
          <a:xfrm>
            <a:off x="423777" y="38214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United States</a:t>
            </a:r>
            <a:endParaRPr b="1" sz="1000">
              <a:latin typeface="Proxima Nova"/>
              <a:ea typeface="Proxima Nova"/>
              <a:cs typeface="Proxima Nova"/>
              <a:sym typeface="Proxima Nova"/>
            </a:endParaRPr>
          </a:p>
        </p:txBody>
      </p:sp>
      <p:sp>
        <p:nvSpPr>
          <p:cNvPr id="956" name="Google Shape;956;p61"/>
          <p:cNvSpPr txBox="1"/>
          <p:nvPr/>
        </p:nvSpPr>
        <p:spPr>
          <a:xfrm>
            <a:off x="4774575" y="38214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Australia</a:t>
            </a:r>
            <a:endParaRPr b="1" sz="1000">
              <a:latin typeface="Proxima Nova"/>
              <a:ea typeface="Proxima Nova"/>
              <a:cs typeface="Proxima Nova"/>
              <a:sym typeface="Proxima Nova"/>
            </a:endParaRPr>
          </a:p>
        </p:txBody>
      </p:sp>
      <p:sp>
        <p:nvSpPr>
          <p:cNvPr id="957" name="Google Shape;957;p61"/>
          <p:cNvSpPr txBox="1"/>
          <p:nvPr/>
        </p:nvSpPr>
        <p:spPr>
          <a:xfrm>
            <a:off x="6937095" y="38214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United Kingdom</a:t>
            </a:r>
            <a:endParaRPr b="1" sz="1000">
              <a:latin typeface="Proxima Nova"/>
              <a:ea typeface="Proxima Nova"/>
              <a:cs typeface="Proxima Nova"/>
              <a:sym typeface="Proxima Nova"/>
            </a:endParaRPr>
          </a:p>
        </p:txBody>
      </p:sp>
      <p:sp>
        <p:nvSpPr>
          <p:cNvPr id="958" name="Google Shape;958;p61"/>
          <p:cNvSpPr txBox="1"/>
          <p:nvPr/>
        </p:nvSpPr>
        <p:spPr>
          <a:xfrm>
            <a:off x="2602275" y="38214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Canada</a:t>
            </a:r>
            <a:endParaRPr b="1" sz="1000">
              <a:latin typeface="Proxima Nova"/>
              <a:ea typeface="Proxima Nova"/>
              <a:cs typeface="Proxima Nova"/>
              <a:sym typeface="Proxima Nova"/>
            </a:endParaRPr>
          </a:p>
        </p:txBody>
      </p:sp>
      <p:pic>
        <p:nvPicPr>
          <p:cNvPr id="959" name="Google Shape;959;p61"/>
          <p:cNvPicPr preferRelativeResize="0"/>
          <p:nvPr/>
        </p:nvPicPr>
        <p:blipFill>
          <a:blip r:embed="rId3">
            <a:alphaModFix/>
          </a:blip>
          <a:stretch>
            <a:fillRect/>
          </a:stretch>
        </p:blipFill>
        <p:spPr>
          <a:xfrm>
            <a:off x="4722075" y="2896975"/>
            <a:ext cx="1828800" cy="914400"/>
          </a:xfrm>
          <a:prstGeom prst="rect">
            <a:avLst/>
          </a:prstGeom>
          <a:noFill/>
          <a:ln cap="flat" cmpd="sng" w="9525">
            <a:solidFill>
              <a:srgbClr val="000000"/>
            </a:solidFill>
            <a:prstDash val="solid"/>
            <a:round/>
            <a:headEnd len="sm" w="sm" type="none"/>
            <a:tailEnd len="sm" w="sm" type="none"/>
          </a:ln>
        </p:spPr>
      </p:pic>
      <p:pic>
        <p:nvPicPr>
          <p:cNvPr id="960" name="Google Shape;960;p61"/>
          <p:cNvPicPr preferRelativeResize="0"/>
          <p:nvPr/>
        </p:nvPicPr>
        <p:blipFill>
          <a:blip r:embed="rId4">
            <a:alphaModFix/>
          </a:blip>
          <a:stretch>
            <a:fillRect/>
          </a:stretch>
        </p:blipFill>
        <p:spPr>
          <a:xfrm>
            <a:off x="417576" y="2896975"/>
            <a:ext cx="1736203" cy="914400"/>
          </a:xfrm>
          <a:prstGeom prst="rect">
            <a:avLst/>
          </a:prstGeom>
          <a:noFill/>
          <a:ln cap="flat" cmpd="sng" w="9525">
            <a:solidFill>
              <a:srgbClr val="000000"/>
            </a:solidFill>
            <a:prstDash val="solid"/>
            <a:round/>
            <a:headEnd len="sm" w="sm" type="none"/>
            <a:tailEnd len="sm" w="sm" type="none"/>
          </a:ln>
        </p:spPr>
      </p:pic>
      <p:pic>
        <p:nvPicPr>
          <p:cNvPr id="961" name="Google Shape;961;p61"/>
          <p:cNvPicPr preferRelativeResize="0"/>
          <p:nvPr/>
        </p:nvPicPr>
        <p:blipFill>
          <a:blip r:embed="rId5">
            <a:alphaModFix/>
          </a:blip>
          <a:stretch>
            <a:fillRect/>
          </a:stretch>
        </p:blipFill>
        <p:spPr>
          <a:xfrm>
            <a:off x="2549775" y="2896975"/>
            <a:ext cx="1828800" cy="914400"/>
          </a:xfrm>
          <a:prstGeom prst="rect">
            <a:avLst/>
          </a:prstGeom>
          <a:noFill/>
          <a:ln cap="flat" cmpd="sng" w="9525">
            <a:solidFill>
              <a:srgbClr val="000000"/>
            </a:solidFill>
            <a:prstDash val="solid"/>
            <a:round/>
            <a:headEnd len="sm" w="sm" type="none"/>
            <a:tailEnd len="sm" w="sm" type="none"/>
          </a:ln>
        </p:spPr>
      </p:pic>
      <p:pic>
        <p:nvPicPr>
          <p:cNvPr id="962" name="Google Shape;962;p61"/>
          <p:cNvPicPr preferRelativeResize="0"/>
          <p:nvPr/>
        </p:nvPicPr>
        <p:blipFill>
          <a:blip r:embed="rId6">
            <a:alphaModFix/>
          </a:blip>
          <a:stretch>
            <a:fillRect/>
          </a:stretch>
        </p:blipFill>
        <p:spPr>
          <a:xfrm>
            <a:off x="6884595" y="2896975"/>
            <a:ext cx="1828800" cy="914400"/>
          </a:xfrm>
          <a:prstGeom prst="rect">
            <a:avLst/>
          </a:prstGeom>
          <a:noFill/>
          <a:ln cap="flat" cmpd="sng" w="9525">
            <a:solidFill>
              <a:srgbClr val="000000"/>
            </a:solidFill>
            <a:prstDash val="solid"/>
            <a:round/>
            <a:headEnd len="sm" w="sm" type="none"/>
            <a:tailEnd len="sm" w="sm" type="none"/>
          </a:ln>
        </p:spPr>
      </p:pic>
      <p:pic>
        <p:nvPicPr>
          <p:cNvPr id="963" name="Google Shape;963;p61"/>
          <p:cNvPicPr preferRelativeResize="0"/>
          <p:nvPr/>
        </p:nvPicPr>
        <p:blipFill>
          <a:blip r:embed="rId7">
            <a:alphaModFix/>
          </a:blip>
          <a:stretch>
            <a:fillRect/>
          </a:stretch>
        </p:blipFill>
        <p:spPr>
          <a:xfrm>
            <a:off x="4287750" y="1208325"/>
            <a:ext cx="2563824" cy="25921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63"/>
                                        </p:tgtEl>
                                      </p:cBhvr>
                                    </p:animEffect>
                                    <p:set>
                                      <p:cBhvr>
                                        <p:cTn dur="1" fill="hold">
                                          <p:stCondLst>
                                            <p:cond delay="1000"/>
                                          </p:stCondLst>
                                        </p:cTn>
                                        <p:tgtEl>
                                          <p:spTgt spid="96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960"/>
                                        </p:tgtEl>
                                        <p:attrNameLst>
                                          <p:attrName>style.visibility</p:attrName>
                                        </p:attrNameLst>
                                      </p:cBhvr>
                                      <p:to>
                                        <p:strVal val="visible"/>
                                      </p:to>
                                    </p:set>
                                    <p:animEffect filter="fade" transition="in">
                                      <p:cBhvr>
                                        <p:cTn dur="1000"/>
                                        <p:tgtEl>
                                          <p:spTgt spid="960"/>
                                        </p:tgtEl>
                                      </p:cBhvr>
                                    </p:animEffect>
                                  </p:childTnLst>
                                </p:cTn>
                              </p:par>
                              <p:par>
                                <p:cTn fill="hold" nodeType="withEffect" presetClass="entr" presetID="10" presetSubtype="0">
                                  <p:stCondLst>
                                    <p:cond delay="0"/>
                                  </p:stCondLst>
                                  <p:childTnLst>
                                    <p:set>
                                      <p:cBhvr>
                                        <p:cTn dur="1" fill="hold">
                                          <p:stCondLst>
                                            <p:cond delay="0"/>
                                          </p:stCondLst>
                                        </p:cTn>
                                        <p:tgtEl>
                                          <p:spTgt spid="955"/>
                                        </p:tgtEl>
                                        <p:attrNameLst>
                                          <p:attrName>style.visibility</p:attrName>
                                        </p:attrNameLst>
                                      </p:cBhvr>
                                      <p:to>
                                        <p:strVal val="visible"/>
                                      </p:to>
                                    </p:set>
                                    <p:animEffect filter="fade" transition="in">
                                      <p:cBhvr>
                                        <p:cTn dur="1000"/>
                                        <p:tgtEl>
                                          <p:spTgt spid="9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1"/>
                                        </p:tgtEl>
                                        <p:attrNameLst>
                                          <p:attrName>style.visibility</p:attrName>
                                        </p:attrNameLst>
                                      </p:cBhvr>
                                      <p:to>
                                        <p:strVal val="visible"/>
                                      </p:to>
                                    </p:set>
                                    <p:animEffect filter="fade" transition="in">
                                      <p:cBhvr>
                                        <p:cTn dur="1000"/>
                                        <p:tgtEl>
                                          <p:spTgt spid="961"/>
                                        </p:tgtEl>
                                      </p:cBhvr>
                                    </p:animEffect>
                                  </p:childTnLst>
                                </p:cTn>
                              </p:par>
                              <p:par>
                                <p:cTn fill="hold" nodeType="withEffect" presetClass="entr" presetID="10" presetSubtype="0">
                                  <p:stCondLst>
                                    <p:cond delay="0"/>
                                  </p:stCondLst>
                                  <p:childTnLst>
                                    <p:set>
                                      <p:cBhvr>
                                        <p:cTn dur="1" fill="hold">
                                          <p:stCondLst>
                                            <p:cond delay="0"/>
                                          </p:stCondLst>
                                        </p:cTn>
                                        <p:tgtEl>
                                          <p:spTgt spid="958"/>
                                        </p:tgtEl>
                                        <p:attrNameLst>
                                          <p:attrName>style.visibility</p:attrName>
                                        </p:attrNameLst>
                                      </p:cBhvr>
                                      <p:to>
                                        <p:strVal val="visible"/>
                                      </p:to>
                                    </p:set>
                                    <p:animEffect filter="fade" transition="in">
                                      <p:cBhvr>
                                        <p:cTn dur="1000"/>
                                        <p:tgtEl>
                                          <p:spTgt spid="9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9"/>
                                        </p:tgtEl>
                                        <p:attrNameLst>
                                          <p:attrName>style.visibility</p:attrName>
                                        </p:attrNameLst>
                                      </p:cBhvr>
                                      <p:to>
                                        <p:strVal val="visible"/>
                                      </p:to>
                                    </p:set>
                                    <p:animEffect filter="fade" transition="in">
                                      <p:cBhvr>
                                        <p:cTn dur="1000"/>
                                        <p:tgtEl>
                                          <p:spTgt spid="959"/>
                                        </p:tgtEl>
                                      </p:cBhvr>
                                    </p:animEffect>
                                  </p:childTnLst>
                                </p:cTn>
                              </p:par>
                              <p:par>
                                <p:cTn fill="hold" nodeType="withEffect" presetClass="entr" presetID="10" presetSubtype="0">
                                  <p:stCondLst>
                                    <p:cond delay="0"/>
                                  </p:stCondLst>
                                  <p:childTnLst>
                                    <p:set>
                                      <p:cBhvr>
                                        <p:cTn dur="1" fill="hold">
                                          <p:stCondLst>
                                            <p:cond delay="0"/>
                                          </p:stCondLst>
                                        </p:cTn>
                                        <p:tgtEl>
                                          <p:spTgt spid="956"/>
                                        </p:tgtEl>
                                        <p:attrNameLst>
                                          <p:attrName>style.visibility</p:attrName>
                                        </p:attrNameLst>
                                      </p:cBhvr>
                                      <p:to>
                                        <p:strVal val="visible"/>
                                      </p:to>
                                    </p:set>
                                    <p:animEffect filter="fade" transition="in">
                                      <p:cBhvr>
                                        <p:cTn dur="1000"/>
                                        <p:tgtEl>
                                          <p:spTgt spid="9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2"/>
                                        </p:tgtEl>
                                        <p:attrNameLst>
                                          <p:attrName>style.visibility</p:attrName>
                                        </p:attrNameLst>
                                      </p:cBhvr>
                                      <p:to>
                                        <p:strVal val="visible"/>
                                      </p:to>
                                    </p:set>
                                    <p:animEffect filter="fade" transition="in">
                                      <p:cBhvr>
                                        <p:cTn dur="1000"/>
                                        <p:tgtEl>
                                          <p:spTgt spid="962"/>
                                        </p:tgtEl>
                                      </p:cBhvr>
                                    </p:animEffect>
                                  </p:childTnLst>
                                </p:cTn>
                              </p:par>
                              <p:par>
                                <p:cTn fill="hold" nodeType="withEffect" presetClass="entr" presetID="10" presetSubtype="0">
                                  <p:stCondLst>
                                    <p:cond delay="0"/>
                                  </p:stCondLst>
                                  <p:childTnLst>
                                    <p:set>
                                      <p:cBhvr>
                                        <p:cTn dur="1" fill="hold">
                                          <p:stCondLst>
                                            <p:cond delay="0"/>
                                          </p:stCondLst>
                                        </p:cTn>
                                        <p:tgtEl>
                                          <p:spTgt spid="957"/>
                                        </p:tgtEl>
                                        <p:attrNameLst>
                                          <p:attrName>style.visibility</p:attrName>
                                        </p:attrNameLst>
                                      </p:cBhvr>
                                      <p:to>
                                        <p:strVal val="visible"/>
                                      </p:to>
                                    </p:set>
                                    <p:animEffect filter="fade" transition="in">
                                      <p:cBhvr>
                                        <p:cTn dur="1000"/>
                                        <p:tgtEl>
                                          <p:spTgt spid="9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6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Persuading scale</a:t>
            </a:r>
            <a:endParaRPr/>
          </a:p>
        </p:txBody>
      </p:sp>
      <p:sp>
        <p:nvSpPr>
          <p:cNvPr id="969" name="Google Shape;969;p62"/>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970" name="Google Shape;970;p62"/>
          <p:cNvPicPr preferRelativeResize="0"/>
          <p:nvPr/>
        </p:nvPicPr>
        <p:blipFill>
          <a:blip r:embed="rId3">
            <a:alphaModFix/>
          </a:blip>
          <a:stretch>
            <a:fillRect/>
          </a:stretch>
        </p:blipFill>
        <p:spPr>
          <a:xfrm>
            <a:off x="297663" y="1142725"/>
            <a:ext cx="8548675" cy="1860859"/>
          </a:xfrm>
          <a:prstGeom prst="rect">
            <a:avLst/>
          </a:prstGeom>
          <a:noFill/>
          <a:ln>
            <a:noFill/>
          </a:ln>
        </p:spPr>
      </p:pic>
      <p:sp>
        <p:nvSpPr>
          <p:cNvPr id="971" name="Google Shape;971;p62"/>
          <p:cNvSpPr txBox="1"/>
          <p:nvPr>
            <p:ph idx="2" type="body"/>
          </p:nvPr>
        </p:nvSpPr>
        <p:spPr>
          <a:xfrm>
            <a:off x="405675" y="3363650"/>
            <a:ext cx="6792300" cy="11631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Clr>
                <a:schemeClr val="dk1"/>
              </a:buClr>
              <a:buSzPts val="1400"/>
              <a:buChar char="●"/>
            </a:pPr>
            <a:r>
              <a:rPr lang="en" sz="1400">
                <a:solidFill>
                  <a:schemeClr val="dk1"/>
                </a:solidFill>
              </a:rPr>
              <a:t>Explain the scale</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Use a cultural bridge</a:t>
            </a:r>
            <a:endParaRPr sz="1400">
              <a:solidFill>
                <a:schemeClr val="dk1"/>
              </a:solidFill>
            </a:endParaRPr>
          </a:p>
          <a:p>
            <a:pPr indent="-317500" lvl="0" marL="457200" rtl="0" algn="l">
              <a:spcBef>
                <a:spcPts val="0"/>
              </a:spcBef>
              <a:spcAft>
                <a:spcPts val="0"/>
              </a:spcAft>
              <a:buSzPts val="1400"/>
              <a:buChar char="●"/>
            </a:pPr>
            <a:r>
              <a:rPr lang="en" sz="1400"/>
              <a:t>Understand and adapt</a:t>
            </a:r>
            <a:endParaRPr sz="1400"/>
          </a:p>
          <a:p>
            <a:pPr indent="-317500" lvl="0" marL="457200" rtl="0" algn="l">
              <a:spcBef>
                <a:spcPts val="0"/>
              </a:spcBef>
              <a:spcAft>
                <a:spcPts val="0"/>
              </a:spcAft>
              <a:buSzPts val="1400"/>
              <a:buChar char="●"/>
            </a:pPr>
            <a:r>
              <a:rPr lang="en" sz="1400"/>
              <a:t>Be patient and flexible</a:t>
            </a:r>
            <a:endParaRPr sz="1400"/>
          </a:p>
        </p:txBody>
      </p:sp>
      <p:sp>
        <p:nvSpPr>
          <p:cNvPr id="972" name="Google Shape;972;p62"/>
          <p:cNvSpPr txBox="1"/>
          <p:nvPr/>
        </p:nvSpPr>
        <p:spPr>
          <a:xfrm>
            <a:off x="1580394" y="294875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3.1. Persuading. The Culture Map (p. 96), by Erin Meyer, 2014, New York: PublicAffairs.</a:t>
            </a:r>
            <a:endParaRPr i="1" sz="1000">
              <a:latin typeface="Proxima Nova"/>
              <a:ea typeface="Proxima Nova"/>
              <a:cs typeface="Proxima Nova"/>
              <a:sym typeface="Proxima Nov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6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Holistic Thinking</a:t>
            </a:r>
            <a:endParaRPr/>
          </a:p>
        </p:txBody>
      </p:sp>
      <p:sp>
        <p:nvSpPr>
          <p:cNvPr id="978" name="Google Shape;978;p63"/>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79" name="Google Shape;979;p63"/>
          <p:cNvSpPr txBox="1"/>
          <p:nvPr>
            <p:ph idx="2" type="body"/>
          </p:nvPr>
        </p:nvSpPr>
        <p:spPr>
          <a:xfrm>
            <a:off x="405675" y="1208325"/>
            <a:ext cx="2302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Big picture</a:t>
            </a:r>
            <a:endParaRPr sz="1400"/>
          </a:p>
          <a:p>
            <a:pPr indent="-317500" lvl="0" marL="457200" rtl="0" algn="l">
              <a:spcBef>
                <a:spcPts val="0"/>
              </a:spcBef>
              <a:spcAft>
                <a:spcPts val="0"/>
              </a:spcAft>
              <a:buSzPts val="1400"/>
              <a:buChar char="●"/>
            </a:pPr>
            <a:r>
              <a:rPr lang="en" sz="1400"/>
              <a:t>How everything fits</a:t>
            </a:r>
            <a:endParaRPr sz="1400"/>
          </a:p>
        </p:txBody>
      </p:sp>
      <p:pic>
        <p:nvPicPr>
          <p:cNvPr id="980" name="Google Shape;980;p63"/>
          <p:cNvPicPr preferRelativeResize="0"/>
          <p:nvPr/>
        </p:nvPicPr>
        <p:blipFill>
          <a:blip r:embed="rId3">
            <a:alphaModFix/>
          </a:blip>
          <a:stretch>
            <a:fillRect/>
          </a:stretch>
        </p:blipFill>
        <p:spPr>
          <a:xfrm>
            <a:off x="297663" y="1999325"/>
            <a:ext cx="8548675" cy="1860859"/>
          </a:xfrm>
          <a:prstGeom prst="rect">
            <a:avLst/>
          </a:prstGeom>
          <a:noFill/>
          <a:ln>
            <a:noFill/>
          </a:ln>
        </p:spPr>
      </p:pic>
      <p:sp>
        <p:nvSpPr>
          <p:cNvPr id="981" name="Google Shape;981;p63"/>
          <p:cNvSpPr txBox="1"/>
          <p:nvPr/>
        </p:nvSpPr>
        <p:spPr>
          <a:xfrm>
            <a:off x="1580394" y="380535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3.1. Persuading. The Culture Map (p. 96), by Erin Meyer, 2014, New York: PublicAffairs.</a:t>
            </a:r>
            <a:endParaRPr i="1" sz="1000">
              <a:latin typeface="Proxima Nova"/>
              <a:ea typeface="Proxima Nova"/>
              <a:cs typeface="Proxima Nova"/>
              <a:sym typeface="Proxima Nov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6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Holistic Thinking</a:t>
            </a:r>
            <a:endParaRPr/>
          </a:p>
        </p:txBody>
      </p:sp>
      <p:sp>
        <p:nvSpPr>
          <p:cNvPr id="987" name="Google Shape;987;p6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988" name="Google Shape;988;p64"/>
          <p:cNvPicPr preferRelativeResize="0"/>
          <p:nvPr/>
        </p:nvPicPr>
        <p:blipFill>
          <a:blip r:embed="rId3">
            <a:alphaModFix/>
          </a:blip>
          <a:stretch>
            <a:fillRect/>
          </a:stretch>
        </p:blipFill>
        <p:spPr>
          <a:xfrm>
            <a:off x="4239375" y="1252100"/>
            <a:ext cx="3958421" cy="2443100"/>
          </a:xfrm>
          <a:prstGeom prst="rect">
            <a:avLst/>
          </a:prstGeom>
          <a:noFill/>
          <a:ln>
            <a:noFill/>
          </a:ln>
        </p:spPr>
      </p:pic>
      <p:pic>
        <p:nvPicPr>
          <p:cNvPr id="989" name="Google Shape;989;p64"/>
          <p:cNvPicPr preferRelativeResize="0"/>
          <p:nvPr/>
        </p:nvPicPr>
        <p:blipFill>
          <a:blip r:embed="rId4">
            <a:alphaModFix/>
          </a:blip>
          <a:stretch>
            <a:fillRect/>
          </a:stretch>
        </p:blipFill>
        <p:spPr>
          <a:xfrm>
            <a:off x="913523" y="1252100"/>
            <a:ext cx="2081425" cy="2443100"/>
          </a:xfrm>
          <a:prstGeom prst="rect">
            <a:avLst/>
          </a:prstGeom>
          <a:noFill/>
          <a:ln>
            <a:noFill/>
          </a:ln>
        </p:spPr>
      </p:pic>
      <p:sp>
        <p:nvSpPr>
          <p:cNvPr id="990" name="Google Shape;990;p64"/>
          <p:cNvSpPr txBox="1"/>
          <p:nvPr/>
        </p:nvSpPr>
        <p:spPr>
          <a:xfrm>
            <a:off x="776734" y="3850350"/>
            <a:ext cx="23550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American </a:t>
            </a:r>
            <a:r>
              <a:rPr i="1" lang="en" sz="1000">
                <a:solidFill>
                  <a:srgbClr val="202124"/>
                </a:solidFill>
                <a:highlight>
                  <a:srgbClr val="FFFFFF"/>
                </a:highlight>
                <a:latin typeface="Proxima Nova"/>
                <a:ea typeface="Proxima Nova"/>
                <a:cs typeface="Proxima Nova"/>
                <a:sym typeface="Proxima Nova"/>
              </a:rPr>
              <a:t>photograph</a:t>
            </a:r>
            <a:endParaRPr i="1" sz="1000">
              <a:latin typeface="Proxima Nova"/>
              <a:ea typeface="Proxima Nova"/>
              <a:cs typeface="Proxima Nova"/>
              <a:sym typeface="Proxima Nova"/>
            </a:endParaRPr>
          </a:p>
        </p:txBody>
      </p:sp>
      <p:sp>
        <p:nvSpPr>
          <p:cNvPr id="991" name="Google Shape;991;p64"/>
          <p:cNvSpPr txBox="1"/>
          <p:nvPr/>
        </p:nvSpPr>
        <p:spPr>
          <a:xfrm>
            <a:off x="5041084" y="3850350"/>
            <a:ext cx="23550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Japanese</a:t>
            </a:r>
            <a:r>
              <a:rPr i="1" lang="en" sz="1000">
                <a:solidFill>
                  <a:srgbClr val="202124"/>
                </a:solidFill>
                <a:highlight>
                  <a:srgbClr val="FFFFFF"/>
                </a:highlight>
                <a:latin typeface="Proxima Nova"/>
                <a:ea typeface="Proxima Nova"/>
                <a:cs typeface="Proxima Nova"/>
                <a:sym typeface="Proxima Nova"/>
              </a:rPr>
              <a:t> photograph</a:t>
            </a:r>
            <a:endParaRPr i="1" sz="1000">
              <a:latin typeface="Proxima Nova"/>
              <a:ea typeface="Proxima Nova"/>
              <a:cs typeface="Proxima Nova"/>
              <a:sym typeface="Proxima Nov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6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Tips for Multicultural Teams</a:t>
            </a:r>
            <a:endParaRPr/>
          </a:p>
        </p:txBody>
      </p:sp>
      <p:sp>
        <p:nvSpPr>
          <p:cNvPr id="997" name="Google Shape;997;p65"/>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98" name="Google Shape;998;p65"/>
          <p:cNvSpPr txBox="1"/>
          <p:nvPr>
            <p:ph idx="2" type="body"/>
          </p:nvPr>
        </p:nvSpPr>
        <p:spPr>
          <a:xfrm>
            <a:off x="405675" y="1208325"/>
            <a:ext cx="67953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Few people as possible work across cultures </a:t>
            </a:r>
            <a:endParaRPr sz="1400"/>
          </a:p>
          <a:p>
            <a:pPr indent="-317500" lvl="0" marL="457200" rtl="0" algn="l">
              <a:spcBef>
                <a:spcPts val="0"/>
              </a:spcBef>
              <a:spcAft>
                <a:spcPts val="0"/>
              </a:spcAft>
              <a:buSzPts val="1400"/>
              <a:buChar char="●"/>
            </a:pPr>
            <a:r>
              <a:rPr lang="en" sz="1400"/>
              <a:t>Think about larger objectives</a:t>
            </a:r>
            <a:endParaRPr sz="14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66"/>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Persuading</a:t>
            </a:r>
            <a:endParaRPr/>
          </a:p>
        </p:txBody>
      </p:sp>
      <p:sp>
        <p:nvSpPr>
          <p:cNvPr id="1004" name="Google Shape;1004;p66"/>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05" name="Google Shape;1005;p66"/>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What would you do to persuade someone in these cultures? </a:t>
            </a:r>
            <a:br>
              <a:rPr b="1" lang="en" sz="1400"/>
            </a:br>
            <a:endParaRPr b="1" sz="1400"/>
          </a:p>
          <a:p>
            <a:pPr indent="-317500" lvl="0" marL="457200" rtl="0" algn="l">
              <a:lnSpc>
                <a:spcPct val="200000"/>
              </a:lnSpc>
              <a:spcBef>
                <a:spcPts val="0"/>
              </a:spcBef>
              <a:spcAft>
                <a:spcPts val="0"/>
              </a:spcAft>
              <a:buSzPts val="1400"/>
              <a:buAutoNum type="arabicPeriod"/>
            </a:pPr>
            <a:r>
              <a:rPr lang="en" sz="1400"/>
              <a:t>Russia</a:t>
            </a:r>
            <a:endParaRPr sz="1400"/>
          </a:p>
          <a:p>
            <a:pPr indent="-317500" lvl="0" marL="457200" rtl="0" algn="l">
              <a:lnSpc>
                <a:spcPct val="200000"/>
              </a:lnSpc>
              <a:spcBef>
                <a:spcPts val="0"/>
              </a:spcBef>
              <a:spcAft>
                <a:spcPts val="0"/>
              </a:spcAft>
              <a:buSzPts val="1400"/>
              <a:buAutoNum type="arabicPeriod"/>
            </a:pPr>
            <a:r>
              <a:rPr lang="en" sz="1400"/>
              <a:t>Australia</a:t>
            </a:r>
            <a:endParaRPr sz="1400"/>
          </a:p>
          <a:p>
            <a:pPr indent="-317500" lvl="0" marL="457200" rtl="0" algn="l">
              <a:lnSpc>
                <a:spcPct val="200000"/>
              </a:lnSpc>
              <a:spcBef>
                <a:spcPts val="0"/>
              </a:spcBef>
              <a:spcAft>
                <a:spcPts val="0"/>
              </a:spcAft>
              <a:buSzPts val="1400"/>
              <a:buAutoNum type="arabicPeriod"/>
            </a:pPr>
            <a:r>
              <a:rPr lang="en" sz="1400"/>
              <a:t>Japan</a:t>
            </a:r>
            <a:endParaRPr sz="1400"/>
          </a:p>
        </p:txBody>
      </p:sp>
      <p:pic>
        <p:nvPicPr>
          <p:cNvPr id="1006" name="Google Shape;1006;p66"/>
          <p:cNvPicPr preferRelativeResize="0"/>
          <p:nvPr/>
        </p:nvPicPr>
        <p:blipFill>
          <a:blip r:embed="rId3">
            <a:alphaModFix/>
          </a:blip>
          <a:stretch>
            <a:fillRect/>
          </a:stretch>
        </p:blipFill>
        <p:spPr>
          <a:xfrm>
            <a:off x="601050" y="2976061"/>
            <a:ext cx="7941900" cy="17287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67"/>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Persuading</a:t>
            </a:r>
            <a:endParaRPr/>
          </a:p>
        </p:txBody>
      </p:sp>
      <p:sp>
        <p:nvSpPr>
          <p:cNvPr id="1012" name="Google Shape;1012;p67"/>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13" name="Google Shape;1013;p67"/>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What would you do to persuade someone in these cultures? </a:t>
            </a:r>
            <a:br>
              <a:rPr b="1" lang="en" sz="1400"/>
            </a:br>
            <a:endParaRPr b="1" sz="1400"/>
          </a:p>
          <a:p>
            <a:pPr indent="-317500" lvl="0" marL="457200" rtl="0" algn="l">
              <a:lnSpc>
                <a:spcPct val="200000"/>
              </a:lnSpc>
              <a:spcBef>
                <a:spcPts val="0"/>
              </a:spcBef>
              <a:spcAft>
                <a:spcPts val="0"/>
              </a:spcAft>
              <a:buSzPts val="1400"/>
              <a:buAutoNum type="arabicPeriod"/>
            </a:pPr>
            <a:r>
              <a:rPr b="1" lang="en" sz="1400"/>
              <a:t>Russia - Explain the why, give the data and background before the conclusion.</a:t>
            </a:r>
            <a:endParaRPr b="1" sz="1400"/>
          </a:p>
          <a:p>
            <a:pPr indent="-317500" lvl="0" marL="457200" rtl="0" algn="l">
              <a:lnSpc>
                <a:spcPct val="200000"/>
              </a:lnSpc>
              <a:spcBef>
                <a:spcPts val="0"/>
              </a:spcBef>
              <a:spcAft>
                <a:spcPts val="0"/>
              </a:spcAft>
              <a:buSzPts val="1400"/>
              <a:buAutoNum type="arabicPeriod"/>
            </a:pPr>
            <a:r>
              <a:rPr lang="en" sz="1400"/>
              <a:t>Australia </a:t>
            </a:r>
            <a:endParaRPr sz="1400"/>
          </a:p>
          <a:p>
            <a:pPr indent="-317500" lvl="0" marL="457200" rtl="0" algn="l">
              <a:lnSpc>
                <a:spcPct val="200000"/>
              </a:lnSpc>
              <a:spcBef>
                <a:spcPts val="0"/>
              </a:spcBef>
              <a:spcAft>
                <a:spcPts val="0"/>
              </a:spcAft>
              <a:buSzPts val="1400"/>
              <a:buAutoNum type="arabicPeriod"/>
            </a:pPr>
            <a:r>
              <a:rPr lang="en" sz="1400"/>
              <a:t>Japan </a:t>
            </a:r>
            <a:endParaRPr sz="1400"/>
          </a:p>
        </p:txBody>
      </p:sp>
      <p:pic>
        <p:nvPicPr>
          <p:cNvPr id="1014" name="Google Shape;1014;p67"/>
          <p:cNvPicPr preferRelativeResize="0"/>
          <p:nvPr/>
        </p:nvPicPr>
        <p:blipFill>
          <a:blip r:embed="rId3">
            <a:alphaModFix/>
          </a:blip>
          <a:stretch>
            <a:fillRect/>
          </a:stretch>
        </p:blipFill>
        <p:spPr>
          <a:xfrm>
            <a:off x="601050" y="2976061"/>
            <a:ext cx="7941900" cy="17287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68"/>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Persuading</a:t>
            </a:r>
            <a:endParaRPr/>
          </a:p>
        </p:txBody>
      </p:sp>
      <p:sp>
        <p:nvSpPr>
          <p:cNvPr id="1020" name="Google Shape;1020;p68"/>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21" name="Google Shape;1021;p68"/>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What would you do to persuade someone in these cultures? </a:t>
            </a:r>
            <a:br>
              <a:rPr b="1" lang="en" sz="1400"/>
            </a:br>
            <a:endParaRPr b="1" sz="1400"/>
          </a:p>
          <a:p>
            <a:pPr indent="-317500" lvl="0" marL="457200" rtl="0" algn="l">
              <a:lnSpc>
                <a:spcPct val="200000"/>
              </a:lnSpc>
              <a:spcBef>
                <a:spcPts val="0"/>
              </a:spcBef>
              <a:spcAft>
                <a:spcPts val="0"/>
              </a:spcAft>
              <a:buSzPts val="1400"/>
              <a:buAutoNum type="arabicPeriod"/>
            </a:pPr>
            <a:r>
              <a:rPr lang="en" sz="1400"/>
              <a:t>Russia - Explain the why, give the data and background before the conclusion.</a:t>
            </a:r>
            <a:endParaRPr sz="1400"/>
          </a:p>
          <a:p>
            <a:pPr indent="-317500" lvl="0" marL="457200" rtl="0" algn="l">
              <a:lnSpc>
                <a:spcPct val="200000"/>
              </a:lnSpc>
              <a:spcBef>
                <a:spcPts val="0"/>
              </a:spcBef>
              <a:spcAft>
                <a:spcPts val="0"/>
              </a:spcAft>
              <a:buSzPts val="1400"/>
              <a:buAutoNum type="arabicPeriod"/>
            </a:pPr>
            <a:r>
              <a:rPr b="1" lang="en" sz="1400"/>
              <a:t>Australia - Show the how and get to the point.</a:t>
            </a:r>
            <a:endParaRPr b="1" sz="1400"/>
          </a:p>
          <a:p>
            <a:pPr indent="-317500" lvl="0" marL="457200" rtl="0" algn="l">
              <a:lnSpc>
                <a:spcPct val="200000"/>
              </a:lnSpc>
              <a:spcBef>
                <a:spcPts val="0"/>
              </a:spcBef>
              <a:spcAft>
                <a:spcPts val="0"/>
              </a:spcAft>
              <a:buSzPts val="1400"/>
              <a:buAutoNum type="arabicPeriod"/>
            </a:pPr>
            <a:r>
              <a:rPr lang="en" sz="1400"/>
              <a:t>Japan </a:t>
            </a:r>
            <a:endParaRPr sz="1400"/>
          </a:p>
        </p:txBody>
      </p:sp>
      <p:pic>
        <p:nvPicPr>
          <p:cNvPr id="1022" name="Google Shape;1022;p68"/>
          <p:cNvPicPr preferRelativeResize="0"/>
          <p:nvPr/>
        </p:nvPicPr>
        <p:blipFill>
          <a:blip r:embed="rId3">
            <a:alphaModFix/>
          </a:blip>
          <a:stretch>
            <a:fillRect/>
          </a:stretch>
        </p:blipFill>
        <p:spPr>
          <a:xfrm>
            <a:off x="601050" y="2976061"/>
            <a:ext cx="7941900" cy="17287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69"/>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Persuading</a:t>
            </a:r>
            <a:endParaRPr/>
          </a:p>
        </p:txBody>
      </p:sp>
      <p:sp>
        <p:nvSpPr>
          <p:cNvPr id="1028" name="Google Shape;1028;p69"/>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29" name="Google Shape;1029;p69"/>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What would you do to persuade someone in these cultures? </a:t>
            </a:r>
            <a:br>
              <a:rPr b="1" lang="en" sz="1400"/>
            </a:br>
            <a:endParaRPr b="1" sz="1400"/>
          </a:p>
          <a:p>
            <a:pPr indent="-317500" lvl="0" marL="457200" rtl="0" algn="l">
              <a:lnSpc>
                <a:spcPct val="200000"/>
              </a:lnSpc>
              <a:spcBef>
                <a:spcPts val="0"/>
              </a:spcBef>
              <a:spcAft>
                <a:spcPts val="0"/>
              </a:spcAft>
              <a:buSzPts val="1400"/>
              <a:buAutoNum type="arabicPeriod"/>
            </a:pPr>
            <a:r>
              <a:rPr lang="en" sz="1400"/>
              <a:t>Russia - Explain the why, give the data and background before the conclusion.</a:t>
            </a:r>
            <a:endParaRPr sz="1400"/>
          </a:p>
          <a:p>
            <a:pPr indent="-317500" lvl="0" marL="457200" rtl="0" algn="l">
              <a:lnSpc>
                <a:spcPct val="200000"/>
              </a:lnSpc>
              <a:spcBef>
                <a:spcPts val="0"/>
              </a:spcBef>
              <a:spcAft>
                <a:spcPts val="0"/>
              </a:spcAft>
              <a:buSzPts val="1400"/>
              <a:buAutoNum type="arabicPeriod"/>
            </a:pPr>
            <a:r>
              <a:rPr lang="en" sz="1400"/>
              <a:t>Australia - Show the how and get to the point.</a:t>
            </a:r>
            <a:endParaRPr sz="1400"/>
          </a:p>
          <a:p>
            <a:pPr indent="-317500" lvl="0" marL="457200" rtl="0" algn="l">
              <a:lnSpc>
                <a:spcPct val="200000"/>
              </a:lnSpc>
              <a:spcBef>
                <a:spcPts val="0"/>
              </a:spcBef>
              <a:spcAft>
                <a:spcPts val="0"/>
              </a:spcAft>
              <a:buSzPts val="1400"/>
              <a:buAutoNum type="arabicPeriod"/>
            </a:pPr>
            <a:r>
              <a:rPr b="1" lang="en" sz="1400"/>
              <a:t>Japan - Show the big picture and how all the pieces fit together. </a:t>
            </a:r>
            <a:endParaRPr b="1" sz="1400"/>
          </a:p>
        </p:txBody>
      </p:sp>
      <p:pic>
        <p:nvPicPr>
          <p:cNvPr id="1030" name="Google Shape;1030;p69"/>
          <p:cNvPicPr preferRelativeResize="0"/>
          <p:nvPr/>
        </p:nvPicPr>
        <p:blipFill>
          <a:blip r:embed="rId3">
            <a:alphaModFix/>
          </a:blip>
          <a:stretch>
            <a:fillRect/>
          </a:stretch>
        </p:blipFill>
        <p:spPr>
          <a:xfrm>
            <a:off x="601050" y="2976061"/>
            <a:ext cx="7941900" cy="17287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7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1036" name="Google Shape;1036;p70"/>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Persuading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37" name="Google Shape;1037;p70"/>
          <p:cNvSpPr txBox="1"/>
          <p:nvPr>
            <p:ph idx="2" type="body"/>
          </p:nvPr>
        </p:nvSpPr>
        <p:spPr>
          <a:xfrm>
            <a:off x="405675" y="1208325"/>
            <a:ext cx="67953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Principles-first</a:t>
            </a:r>
            <a:endParaRPr sz="1400"/>
          </a:p>
          <a:p>
            <a:pPr indent="-317500" lvl="0" marL="457200" rtl="0" algn="l">
              <a:spcBef>
                <a:spcPts val="0"/>
              </a:spcBef>
              <a:spcAft>
                <a:spcPts val="0"/>
              </a:spcAft>
              <a:buSzPts val="1400"/>
              <a:buChar char="●"/>
            </a:pPr>
            <a:r>
              <a:rPr lang="en" sz="1400"/>
              <a:t>Applications-first</a:t>
            </a:r>
            <a:endParaRPr sz="1400"/>
          </a:p>
          <a:p>
            <a:pPr indent="-317500" lvl="0" marL="457200" rtl="0" algn="l">
              <a:spcBef>
                <a:spcPts val="0"/>
              </a:spcBef>
              <a:spcAft>
                <a:spcPts val="0"/>
              </a:spcAft>
              <a:buSzPts val="1400"/>
              <a:buChar char="●"/>
            </a:pPr>
            <a:r>
              <a:rPr lang="en" sz="1400"/>
              <a:t>Holistic</a:t>
            </a:r>
            <a:endParaRPr sz="14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71"/>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Leading</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7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leadership</a:t>
            </a:r>
            <a:endParaRPr/>
          </a:p>
        </p:txBody>
      </p:sp>
      <p:sp>
        <p:nvSpPr>
          <p:cNvPr id="1048" name="Google Shape;1048;p72"/>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Leading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49" name="Google Shape;1049;p72"/>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Egalitarian</a:t>
            </a:r>
            <a:endParaRPr sz="1400"/>
          </a:p>
          <a:p>
            <a:pPr indent="-317500" lvl="0" marL="457200" rtl="0" algn="l">
              <a:spcBef>
                <a:spcPts val="0"/>
              </a:spcBef>
              <a:spcAft>
                <a:spcPts val="0"/>
              </a:spcAft>
              <a:buSzPts val="1400"/>
              <a:buChar char="●"/>
            </a:pPr>
            <a:r>
              <a:rPr lang="en" sz="1400"/>
              <a:t>Hierarchical</a:t>
            </a:r>
            <a:endParaRPr sz="1400"/>
          </a:p>
        </p:txBody>
      </p:sp>
      <p:pic>
        <p:nvPicPr>
          <p:cNvPr id="1050" name="Google Shape;1050;p72"/>
          <p:cNvPicPr preferRelativeResize="0"/>
          <p:nvPr/>
        </p:nvPicPr>
        <p:blipFill>
          <a:blip r:embed="rId3">
            <a:alphaModFix/>
          </a:blip>
          <a:stretch>
            <a:fillRect/>
          </a:stretch>
        </p:blipFill>
        <p:spPr>
          <a:xfrm>
            <a:off x="3843226" y="569613"/>
            <a:ext cx="2002150" cy="40042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7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Egalitarian</a:t>
            </a:r>
            <a:endParaRPr/>
          </a:p>
        </p:txBody>
      </p:sp>
      <p:sp>
        <p:nvSpPr>
          <p:cNvPr id="1056" name="Google Shape;1056;p73"/>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p>
        </p:txBody>
      </p:sp>
      <p:sp>
        <p:nvSpPr>
          <p:cNvPr id="1057" name="Google Shape;1057;p73"/>
          <p:cNvSpPr txBox="1"/>
          <p:nvPr>
            <p:ph idx="2" type="body"/>
          </p:nvPr>
        </p:nvSpPr>
        <p:spPr>
          <a:xfrm>
            <a:off x="405675" y="1208325"/>
            <a:ext cx="2466900" cy="12351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Low distance</a:t>
            </a:r>
            <a:endParaRPr sz="1400"/>
          </a:p>
          <a:p>
            <a:pPr indent="-317500" lvl="0" marL="457200" rtl="0" algn="l">
              <a:spcBef>
                <a:spcPts val="0"/>
              </a:spcBef>
              <a:spcAft>
                <a:spcPts val="0"/>
              </a:spcAft>
              <a:buSzPts val="1400"/>
              <a:buChar char="●"/>
            </a:pPr>
            <a:r>
              <a:rPr lang="en" sz="1400"/>
              <a:t>Boss is facilitator</a:t>
            </a:r>
            <a:endParaRPr sz="1400"/>
          </a:p>
          <a:p>
            <a:pPr indent="-317500" lvl="0" marL="457200" rtl="0" algn="l">
              <a:spcBef>
                <a:spcPts val="0"/>
              </a:spcBef>
              <a:spcAft>
                <a:spcPts val="0"/>
              </a:spcAft>
              <a:buSzPts val="1400"/>
              <a:buChar char="●"/>
            </a:pPr>
            <a:r>
              <a:rPr lang="en" sz="1400"/>
              <a:t>Flat organization</a:t>
            </a:r>
            <a:endParaRPr sz="1400"/>
          </a:p>
          <a:p>
            <a:pPr indent="-317500" lvl="0" marL="457200" rtl="0" algn="l">
              <a:spcBef>
                <a:spcPts val="0"/>
              </a:spcBef>
              <a:spcAft>
                <a:spcPts val="0"/>
              </a:spcAft>
              <a:buSzPts val="1400"/>
              <a:buChar char="●"/>
            </a:pPr>
            <a:r>
              <a:rPr lang="en" sz="1400"/>
              <a:t>Communication skips</a:t>
            </a:r>
            <a:endParaRPr sz="1400"/>
          </a:p>
        </p:txBody>
      </p:sp>
      <p:sp>
        <p:nvSpPr>
          <p:cNvPr id="1058" name="Google Shape;1058;p73"/>
          <p:cNvSpPr txBox="1"/>
          <p:nvPr/>
        </p:nvSpPr>
        <p:spPr>
          <a:xfrm>
            <a:off x="1511552" y="38101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Denmark</a:t>
            </a:r>
            <a:endParaRPr b="1" sz="1000">
              <a:latin typeface="Proxima Nova"/>
              <a:ea typeface="Proxima Nova"/>
              <a:cs typeface="Proxima Nova"/>
              <a:sym typeface="Proxima Nova"/>
            </a:endParaRPr>
          </a:p>
        </p:txBody>
      </p:sp>
      <p:sp>
        <p:nvSpPr>
          <p:cNvPr id="1059" name="Google Shape;1059;p73"/>
          <p:cNvSpPr txBox="1"/>
          <p:nvPr/>
        </p:nvSpPr>
        <p:spPr>
          <a:xfrm>
            <a:off x="5862350" y="38101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Sweden</a:t>
            </a:r>
            <a:endParaRPr b="1" sz="1000">
              <a:latin typeface="Proxima Nova"/>
              <a:ea typeface="Proxima Nova"/>
              <a:cs typeface="Proxima Nova"/>
              <a:sym typeface="Proxima Nova"/>
            </a:endParaRPr>
          </a:p>
        </p:txBody>
      </p:sp>
      <p:sp>
        <p:nvSpPr>
          <p:cNvPr id="1060" name="Google Shape;1060;p73"/>
          <p:cNvSpPr txBox="1"/>
          <p:nvPr/>
        </p:nvSpPr>
        <p:spPr>
          <a:xfrm>
            <a:off x="3690050" y="38101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Netherlands</a:t>
            </a:r>
            <a:endParaRPr b="1" sz="1000">
              <a:latin typeface="Proxima Nova"/>
              <a:ea typeface="Proxima Nova"/>
              <a:cs typeface="Proxima Nova"/>
              <a:sym typeface="Proxima Nova"/>
            </a:endParaRPr>
          </a:p>
        </p:txBody>
      </p:sp>
      <p:pic>
        <p:nvPicPr>
          <p:cNvPr id="1061" name="Google Shape;1061;p73"/>
          <p:cNvPicPr preferRelativeResize="0"/>
          <p:nvPr/>
        </p:nvPicPr>
        <p:blipFill>
          <a:blip r:embed="rId3">
            <a:alphaModFix/>
          </a:blip>
          <a:stretch>
            <a:fillRect/>
          </a:stretch>
        </p:blipFill>
        <p:spPr>
          <a:xfrm>
            <a:off x="1768268" y="2895725"/>
            <a:ext cx="1210378" cy="914399"/>
          </a:xfrm>
          <a:prstGeom prst="rect">
            <a:avLst/>
          </a:prstGeom>
          <a:noFill/>
          <a:ln cap="flat" cmpd="sng" w="9525">
            <a:solidFill>
              <a:srgbClr val="000000"/>
            </a:solidFill>
            <a:prstDash val="solid"/>
            <a:round/>
            <a:headEnd len="sm" w="sm" type="none"/>
            <a:tailEnd len="sm" w="sm" type="none"/>
          </a:ln>
        </p:spPr>
      </p:pic>
      <p:pic>
        <p:nvPicPr>
          <p:cNvPr id="1062" name="Google Shape;1062;p73"/>
          <p:cNvPicPr preferRelativeResize="0"/>
          <p:nvPr/>
        </p:nvPicPr>
        <p:blipFill>
          <a:blip r:embed="rId4">
            <a:alphaModFix/>
          </a:blip>
          <a:stretch>
            <a:fillRect/>
          </a:stretch>
        </p:blipFill>
        <p:spPr>
          <a:xfrm>
            <a:off x="3887568" y="2895725"/>
            <a:ext cx="1368878" cy="914400"/>
          </a:xfrm>
          <a:prstGeom prst="rect">
            <a:avLst/>
          </a:prstGeom>
          <a:noFill/>
          <a:ln cap="flat" cmpd="sng" w="9525">
            <a:solidFill>
              <a:schemeClr val="dk2"/>
            </a:solidFill>
            <a:prstDash val="solid"/>
            <a:round/>
            <a:headEnd len="sm" w="sm" type="none"/>
            <a:tailEnd len="sm" w="sm" type="none"/>
          </a:ln>
        </p:spPr>
      </p:pic>
      <p:pic>
        <p:nvPicPr>
          <p:cNvPr id="1063" name="Google Shape;1063;p73"/>
          <p:cNvPicPr preferRelativeResize="0"/>
          <p:nvPr/>
        </p:nvPicPr>
        <p:blipFill>
          <a:blip r:embed="rId5">
            <a:alphaModFix/>
          </a:blip>
          <a:stretch>
            <a:fillRect/>
          </a:stretch>
        </p:blipFill>
        <p:spPr>
          <a:xfrm>
            <a:off x="5992406" y="2895725"/>
            <a:ext cx="1463686" cy="914400"/>
          </a:xfrm>
          <a:prstGeom prst="rect">
            <a:avLst/>
          </a:prstGeom>
          <a:noFill/>
          <a:ln cap="flat" cmpd="sng" w="9525">
            <a:solidFill>
              <a:schemeClr val="dk2"/>
            </a:solidFill>
            <a:prstDash val="solid"/>
            <a:round/>
            <a:headEnd len="sm" w="sm" type="none"/>
            <a:tailEnd len="sm" w="sm" type="none"/>
          </a:ln>
        </p:spPr>
      </p:pic>
      <p:pic>
        <p:nvPicPr>
          <p:cNvPr id="1064" name="Google Shape;1064;p73"/>
          <p:cNvPicPr preferRelativeResize="0"/>
          <p:nvPr/>
        </p:nvPicPr>
        <p:blipFill>
          <a:blip r:embed="rId6">
            <a:alphaModFix/>
          </a:blip>
          <a:stretch>
            <a:fillRect/>
          </a:stretch>
        </p:blipFill>
        <p:spPr>
          <a:xfrm>
            <a:off x="3690056" y="1208325"/>
            <a:ext cx="3887907" cy="25909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64"/>
                                        </p:tgtEl>
                                      </p:cBhvr>
                                    </p:animEffect>
                                    <p:set>
                                      <p:cBhvr>
                                        <p:cTn dur="1" fill="hold">
                                          <p:stCondLst>
                                            <p:cond delay="1000"/>
                                          </p:stCondLst>
                                        </p:cTn>
                                        <p:tgtEl>
                                          <p:spTgt spid="106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61"/>
                                        </p:tgtEl>
                                        <p:attrNameLst>
                                          <p:attrName>style.visibility</p:attrName>
                                        </p:attrNameLst>
                                      </p:cBhvr>
                                      <p:to>
                                        <p:strVal val="visible"/>
                                      </p:to>
                                    </p:set>
                                    <p:animEffect filter="fade" transition="in">
                                      <p:cBhvr>
                                        <p:cTn dur="1000"/>
                                        <p:tgtEl>
                                          <p:spTgt spid="1061"/>
                                        </p:tgtEl>
                                      </p:cBhvr>
                                    </p:animEffect>
                                  </p:childTnLst>
                                </p:cTn>
                              </p:par>
                              <p:par>
                                <p:cTn fill="hold" nodeType="withEffect" presetClass="entr" presetID="10" presetSubtype="0">
                                  <p:stCondLst>
                                    <p:cond delay="0"/>
                                  </p:stCondLst>
                                  <p:childTnLst>
                                    <p:set>
                                      <p:cBhvr>
                                        <p:cTn dur="1" fill="hold">
                                          <p:stCondLst>
                                            <p:cond delay="0"/>
                                          </p:stCondLst>
                                        </p:cTn>
                                        <p:tgtEl>
                                          <p:spTgt spid="1058"/>
                                        </p:tgtEl>
                                        <p:attrNameLst>
                                          <p:attrName>style.visibility</p:attrName>
                                        </p:attrNameLst>
                                      </p:cBhvr>
                                      <p:to>
                                        <p:strVal val="visible"/>
                                      </p:to>
                                    </p:set>
                                    <p:animEffect filter="fade" transition="in">
                                      <p:cBhvr>
                                        <p:cTn dur="1000"/>
                                        <p:tgtEl>
                                          <p:spTgt spid="10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0"/>
                                        </p:tgtEl>
                                        <p:attrNameLst>
                                          <p:attrName>style.visibility</p:attrName>
                                        </p:attrNameLst>
                                      </p:cBhvr>
                                      <p:to>
                                        <p:strVal val="visible"/>
                                      </p:to>
                                    </p:set>
                                    <p:animEffect filter="fade" transition="in">
                                      <p:cBhvr>
                                        <p:cTn dur="1000"/>
                                        <p:tgtEl>
                                          <p:spTgt spid="1060"/>
                                        </p:tgtEl>
                                      </p:cBhvr>
                                    </p:animEffect>
                                  </p:childTnLst>
                                </p:cTn>
                              </p:par>
                              <p:par>
                                <p:cTn fill="hold" nodeType="withEffect" presetClass="entr" presetID="10" presetSubtype="0">
                                  <p:stCondLst>
                                    <p:cond delay="0"/>
                                  </p:stCondLst>
                                  <p:childTnLst>
                                    <p:set>
                                      <p:cBhvr>
                                        <p:cTn dur="1" fill="hold">
                                          <p:stCondLst>
                                            <p:cond delay="0"/>
                                          </p:stCondLst>
                                        </p:cTn>
                                        <p:tgtEl>
                                          <p:spTgt spid="1062"/>
                                        </p:tgtEl>
                                        <p:attrNameLst>
                                          <p:attrName>style.visibility</p:attrName>
                                        </p:attrNameLst>
                                      </p:cBhvr>
                                      <p:to>
                                        <p:strVal val="visible"/>
                                      </p:to>
                                    </p:set>
                                    <p:animEffect filter="fade" transition="in">
                                      <p:cBhvr>
                                        <p:cTn dur="1000"/>
                                        <p:tgtEl>
                                          <p:spTgt spid="10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9"/>
                                        </p:tgtEl>
                                        <p:attrNameLst>
                                          <p:attrName>style.visibility</p:attrName>
                                        </p:attrNameLst>
                                      </p:cBhvr>
                                      <p:to>
                                        <p:strVal val="visible"/>
                                      </p:to>
                                    </p:set>
                                    <p:animEffect filter="fade" transition="in">
                                      <p:cBhvr>
                                        <p:cTn dur="1000"/>
                                        <p:tgtEl>
                                          <p:spTgt spid="1059"/>
                                        </p:tgtEl>
                                      </p:cBhvr>
                                    </p:animEffect>
                                  </p:childTnLst>
                                </p:cTn>
                              </p:par>
                              <p:par>
                                <p:cTn fill="hold" nodeType="withEffect" presetClass="entr" presetID="10" presetSubtype="0">
                                  <p:stCondLst>
                                    <p:cond delay="0"/>
                                  </p:stCondLst>
                                  <p:childTnLst>
                                    <p:set>
                                      <p:cBhvr>
                                        <p:cTn dur="1" fill="hold">
                                          <p:stCondLst>
                                            <p:cond delay="0"/>
                                          </p:stCondLst>
                                        </p:cTn>
                                        <p:tgtEl>
                                          <p:spTgt spid="1063"/>
                                        </p:tgtEl>
                                        <p:attrNameLst>
                                          <p:attrName>style.visibility</p:attrName>
                                        </p:attrNameLst>
                                      </p:cBhvr>
                                      <p:to>
                                        <p:strVal val="visible"/>
                                      </p:to>
                                    </p:set>
                                    <p:animEffect filter="fade" transition="in">
                                      <p:cBhvr>
                                        <p:cTn dur="1000"/>
                                        <p:tgtEl>
                                          <p:spTgt spid="10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7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Egalitarian</a:t>
            </a:r>
            <a:r>
              <a:rPr lang="en"/>
              <a:t> management</a:t>
            </a:r>
            <a:endParaRPr/>
          </a:p>
        </p:txBody>
      </p:sp>
      <p:sp>
        <p:nvSpPr>
          <p:cNvPr id="1070" name="Google Shape;1070;p7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071" name="Google Shape;1071;p74"/>
          <p:cNvSpPr txBox="1"/>
          <p:nvPr>
            <p:ph idx="2" type="body"/>
          </p:nvPr>
        </p:nvSpPr>
        <p:spPr>
          <a:xfrm>
            <a:off x="405675" y="1208325"/>
            <a:ext cx="4579800" cy="2869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Speak with each employee</a:t>
            </a:r>
            <a:endParaRPr sz="1400"/>
          </a:p>
          <a:p>
            <a:pPr indent="-317500" lvl="0" marL="457200" rtl="0" algn="l">
              <a:spcBef>
                <a:spcPts val="0"/>
              </a:spcBef>
              <a:spcAft>
                <a:spcPts val="0"/>
              </a:spcAft>
              <a:buSzPts val="1400"/>
              <a:buChar char="●"/>
            </a:pPr>
            <a:r>
              <a:rPr lang="en" sz="1400"/>
              <a:t>Concrete objectives</a:t>
            </a:r>
            <a:endParaRPr sz="1400"/>
          </a:p>
          <a:p>
            <a:pPr indent="-317500" lvl="0" marL="457200" rtl="0" algn="l">
              <a:spcBef>
                <a:spcPts val="0"/>
              </a:spcBef>
              <a:spcAft>
                <a:spcPts val="0"/>
              </a:spcAft>
              <a:buSzPts val="1400"/>
              <a:buChar char="●"/>
            </a:pPr>
            <a:r>
              <a:rPr lang="en" sz="1400"/>
              <a:t>Check in</a:t>
            </a:r>
            <a:endParaRPr sz="1400"/>
          </a:p>
          <a:p>
            <a:pPr indent="-317500" lvl="0" marL="457200" rtl="0" algn="l">
              <a:spcBef>
                <a:spcPts val="0"/>
              </a:spcBef>
              <a:spcAft>
                <a:spcPts val="0"/>
              </a:spcAft>
              <a:buSzPts val="1400"/>
              <a:buChar char="●"/>
            </a:pPr>
            <a:r>
              <a:rPr lang="en" sz="1400"/>
              <a:t>Dress the same</a:t>
            </a:r>
            <a:endParaRPr sz="1400"/>
          </a:p>
          <a:p>
            <a:pPr indent="-317500" lvl="0" marL="457200" rtl="0" algn="l">
              <a:spcBef>
                <a:spcPts val="0"/>
              </a:spcBef>
              <a:spcAft>
                <a:spcPts val="0"/>
              </a:spcAft>
              <a:buSzPts val="1400"/>
              <a:buChar char="●"/>
            </a:pPr>
            <a:r>
              <a:rPr lang="en" sz="1400"/>
              <a:t>Minimize titles</a:t>
            </a:r>
            <a:endParaRPr sz="14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7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Egalitarian</a:t>
            </a:r>
            <a:r>
              <a:rPr lang="en"/>
              <a:t> tips</a:t>
            </a:r>
            <a:endParaRPr/>
          </a:p>
        </p:txBody>
      </p:sp>
      <p:sp>
        <p:nvSpPr>
          <p:cNvPr id="1077" name="Google Shape;1077;p75"/>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078" name="Google Shape;1078;p75"/>
          <p:cNvSpPr txBox="1"/>
          <p:nvPr>
            <p:ph idx="2" type="body"/>
          </p:nvPr>
        </p:nvSpPr>
        <p:spPr>
          <a:xfrm>
            <a:off x="405675" y="1208325"/>
            <a:ext cx="3446400" cy="1504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Go to the source</a:t>
            </a:r>
            <a:endParaRPr sz="1400"/>
          </a:p>
          <a:p>
            <a:pPr indent="-317500" lvl="0" marL="457200" rtl="0" algn="l">
              <a:spcBef>
                <a:spcPts val="0"/>
              </a:spcBef>
              <a:spcAft>
                <a:spcPts val="0"/>
              </a:spcAft>
              <a:buSzPts val="1400"/>
              <a:buChar char="●"/>
            </a:pPr>
            <a:r>
              <a:rPr lang="en" sz="1400"/>
              <a:t>Don’t copy the boss</a:t>
            </a:r>
            <a:endParaRPr sz="1400"/>
          </a:p>
          <a:p>
            <a:pPr indent="-317500" lvl="0" marL="457200" rtl="0" algn="l">
              <a:spcBef>
                <a:spcPts val="0"/>
              </a:spcBef>
              <a:spcAft>
                <a:spcPts val="0"/>
              </a:spcAft>
              <a:buSzPts val="1400"/>
              <a:buChar char="●"/>
            </a:pPr>
            <a:r>
              <a:rPr lang="en" sz="1400"/>
              <a:t>Skip levels</a:t>
            </a:r>
            <a:endParaRPr sz="1400"/>
          </a:p>
          <a:p>
            <a:pPr indent="-317500" lvl="0" marL="457200" rtl="0" algn="l">
              <a:spcBef>
                <a:spcPts val="0"/>
              </a:spcBef>
              <a:spcAft>
                <a:spcPts val="0"/>
              </a:spcAft>
              <a:buSzPts val="1400"/>
              <a:buChar char="●"/>
            </a:pPr>
            <a:r>
              <a:rPr lang="en" sz="1400"/>
              <a:t>Use first names</a:t>
            </a:r>
            <a:endParaRPr sz="1400"/>
          </a:p>
          <a:p>
            <a:pPr indent="-317500" lvl="0" marL="457200" rtl="0" algn="l">
              <a:spcBef>
                <a:spcPts val="0"/>
              </a:spcBef>
              <a:spcAft>
                <a:spcPts val="0"/>
              </a:spcAft>
              <a:buSzPts val="1400"/>
              <a:buChar char="●"/>
            </a:pPr>
            <a:r>
              <a:rPr lang="en" sz="1400"/>
              <a:t>Side on </a:t>
            </a:r>
            <a:r>
              <a:rPr lang="en" sz="1400"/>
              <a:t>hierarchical</a:t>
            </a:r>
            <a:endParaRPr sz="14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7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Hierarchical</a:t>
            </a:r>
            <a:endParaRPr/>
          </a:p>
        </p:txBody>
      </p:sp>
      <p:sp>
        <p:nvSpPr>
          <p:cNvPr id="1084" name="Google Shape;1084;p76"/>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085" name="Google Shape;1085;p76"/>
          <p:cNvSpPr txBox="1"/>
          <p:nvPr>
            <p:ph idx="2" type="body"/>
          </p:nvPr>
        </p:nvSpPr>
        <p:spPr>
          <a:xfrm>
            <a:off x="405675" y="1208325"/>
            <a:ext cx="2466900" cy="16491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High</a:t>
            </a:r>
            <a:r>
              <a:rPr lang="en" sz="1400"/>
              <a:t> distance</a:t>
            </a:r>
            <a:endParaRPr sz="1400"/>
          </a:p>
          <a:p>
            <a:pPr indent="-317500" lvl="0" marL="457200" rtl="0" algn="l">
              <a:spcBef>
                <a:spcPts val="0"/>
              </a:spcBef>
              <a:spcAft>
                <a:spcPts val="0"/>
              </a:spcAft>
              <a:buSzPts val="1400"/>
              <a:buChar char="●"/>
            </a:pPr>
            <a:r>
              <a:rPr lang="en" sz="1400"/>
              <a:t>Lead from the front</a:t>
            </a:r>
            <a:endParaRPr sz="1400"/>
          </a:p>
          <a:p>
            <a:pPr indent="-317500" lvl="0" marL="457200" rtl="0" algn="l">
              <a:spcBef>
                <a:spcPts val="0"/>
              </a:spcBef>
              <a:spcAft>
                <a:spcPts val="0"/>
              </a:spcAft>
              <a:buSzPts val="1400"/>
              <a:buChar char="●"/>
            </a:pPr>
            <a:r>
              <a:rPr lang="en" sz="1400"/>
              <a:t>Status important</a:t>
            </a:r>
            <a:endParaRPr sz="1400"/>
          </a:p>
          <a:p>
            <a:pPr indent="-317500" lvl="0" marL="457200" rtl="0" algn="l">
              <a:spcBef>
                <a:spcPts val="0"/>
              </a:spcBef>
              <a:spcAft>
                <a:spcPts val="0"/>
              </a:spcAft>
              <a:buSzPts val="1400"/>
              <a:buChar char="●"/>
            </a:pPr>
            <a:r>
              <a:rPr lang="en" sz="1400"/>
              <a:t>Fixed organization</a:t>
            </a:r>
            <a:endParaRPr sz="1400"/>
          </a:p>
          <a:p>
            <a:pPr indent="-317500" lvl="0" marL="457200" rtl="0" algn="l">
              <a:spcBef>
                <a:spcPts val="0"/>
              </a:spcBef>
              <a:spcAft>
                <a:spcPts val="0"/>
              </a:spcAft>
              <a:buSzPts val="1400"/>
              <a:buChar char="●"/>
            </a:pPr>
            <a:r>
              <a:rPr lang="en" sz="1400"/>
              <a:t>Communication linear </a:t>
            </a:r>
            <a:endParaRPr sz="1400"/>
          </a:p>
        </p:txBody>
      </p:sp>
      <p:sp>
        <p:nvSpPr>
          <p:cNvPr id="1086" name="Google Shape;1086;p76"/>
          <p:cNvSpPr txBox="1"/>
          <p:nvPr/>
        </p:nvSpPr>
        <p:spPr>
          <a:xfrm>
            <a:off x="1511552" y="38101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Japan</a:t>
            </a:r>
            <a:endParaRPr b="1" sz="1000">
              <a:latin typeface="Proxima Nova"/>
              <a:ea typeface="Proxima Nova"/>
              <a:cs typeface="Proxima Nova"/>
              <a:sym typeface="Proxima Nova"/>
            </a:endParaRPr>
          </a:p>
        </p:txBody>
      </p:sp>
      <p:sp>
        <p:nvSpPr>
          <p:cNvPr id="1087" name="Google Shape;1087;p76"/>
          <p:cNvSpPr txBox="1"/>
          <p:nvPr/>
        </p:nvSpPr>
        <p:spPr>
          <a:xfrm>
            <a:off x="5862350" y="38101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Nigeria</a:t>
            </a:r>
            <a:endParaRPr b="1" sz="1000">
              <a:latin typeface="Proxima Nova"/>
              <a:ea typeface="Proxima Nova"/>
              <a:cs typeface="Proxima Nova"/>
              <a:sym typeface="Proxima Nova"/>
            </a:endParaRPr>
          </a:p>
        </p:txBody>
      </p:sp>
      <p:sp>
        <p:nvSpPr>
          <p:cNvPr id="1088" name="Google Shape;1088;p76"/>
          <p:cNvSpPr txBox="1"/>
          <p:nvPr/>
        </p:nvSpPr>
        <p:spPr>
          <a:xfrm>
            <a:off x="3523725" y="38101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South Korea</a:t>
            </a:r>
            <a:endParaRPr b="1" sz="1000">
              <a:latin typeface="Proxima Nova"/>
              <a:ea typeface="Proxima Nova"/>
              <a:cs typeface="Proxima Nova"/>
              <a:sym typeface="Proxima Nova"/>
            </a:endParaRPr>
          </a:p>
        </p:txBody>
      </p:sp>
      <p:pic>
        <p:nvPicPr>
          <p:cNvPr id="1089" name="Google Shape;1089;p76"/>
          <p:cNvPicPr preferRelativeResize="0"/>
          <p:nvPr/>
        </p:nvPicPr>
        <p:blipFill>
          <a:blip r:embed="rId3">
            <a:alphaModFix/>
          </a:blip>
          <a:stretch>
            <a:fillRect/>
          </a:stretch>
        </p:blipFill>
        <p:spPr>
          <a:xfrm>
            <a:off x="1686231" y="2895725"/>
            <a:ext cx="1374422" cy="914400"/>
          </a:xfrm>
          <a:prstGeom prst="rect">
            <a:avLst/>
          </a:prstGeom>
          <a:noFill/>
          <a:ln cap="flat" cmpd="sng" w="9525">
            <a:solidFill>
              <a:schemeClr val="dk2"/>
            </a:solidFill>
            <a:prstDash val="solid"/>
            <a:round/>
            <a:headEnd len="sm" w="sm" type="none"/>
            <a:tailEnd len="sm" w="sm" type="none"/>
          </a:ln>
        </p:spPr>
      </p:pic>
      <p:pic>
        <p:nvPicPr>
          <p:cNvPr id="1090" name="Google Shape;1090;p76"/>
          <p:cNvPicPr preferRelativeResize="0"/>
          <p:nvPr/>
        </p:nvPicPr>
        <p:blipFill>
          <a:blip r:embed="rId4">
            <a:alphaModFix/>
          </a:blip>
          <a:stretch>
            <a:fillRect/>
          </a:stretch>
        </p:blipFill>
        <p:spPr>
          <a:xfrm>
            <a:off x="3701193" y="2895725"/>
            <a:ext cx="1368878" cy="914400"/>
          </a:xfrm>
          <a:prstGeom prst="rect">
            <a:avLst/>
          </a:prstGeom>
          <a:noFill/>
          <a:ln cap="flat" cmpd="sng" w="9525">
            <a:solidFill>
              <a:schemeClr val="dk2"/>
            </a:solidFill>
            <a:prstDash val="solid"/>
            <a:round/>
            <a:headEnd len="sm" w="sm" type="none"/>
            <a:tailEnd len="sm" w="sm" type="none"/>
          </a:ln>
        </p:spPr>
      </p:pic>
      <p:pic>
        <p:nvPicPr>
          <p:cNvPr id="1091" name="Google Shape;1091;p76"/>
          <p:cNvPicPr preferRelativeResize="0"/>
          <p:nvPr/>
        </p:nvPicPr>
        <p:blipFill>
          <a:blip r:embed="rId5">
            <a:alphaModFix/>
          </a:blip>
          <a:stretch>
            <a:fillRect/>
          </a:stretch>
        </p:blipFill>
        <p:spPr>
          <a:xfrm>
            <a:off x="5760981" y="2895725"/>
            <a:ext cx="1825171" cy="914400"/>
          </a:xfrm>
          <a:prstGeom prst="rect">
            <a:avLst/>
          </a:prstGeom>
          <a:noFill/>
          <a:ln cap="flat" cmpd="sng" w="9525">
            <a:solidFill>
              <a:schemeClr val="dk2"/>
            </a:solidFill>
            <a:prstDash val="solid"/>
            <a:round/>
            <a:headEnd len="sm" w="sm" type="none"/>
            <a:tailEnd len="sm" w="sm" type="none"/>
          </a:ln>
        </p:spPr>
      </p:pic>
      <p:pic>
        <p:nvPicPr>
          <p:cNvPr id="1092" name="Google Shape;1092;p76"/>
          <p:cNvPicPr preferRelativeResize="0"/>
          <p:nvPr/>
        </p:nvPicPr>
        <p:blipFill>
          <a:blip r:embed="rId6">
            <a:alphaModFix/>
          </a:blip>
          <a:stretch>
            <a:fillRect/>
          </a:stretch>
        </p:blipFill>
        <p:spPr>
          <a:xfrm>
            <a:off x="3773431" y="1208325"/>
            <a:ext cx="3539363" cy="25909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92"/>
                                        </p:tgtEl>
                                      </p:cBhvr>
                                    </p:animEffect>
                                    <p:set>
                                      <p:cBhvr>
                                        <p:cTn dur="1" fill="hold">
                                          <p:stCondLst>
                                            <p:cond delay="1000"/>
                                          </p:stCondLst>
                                        </p:cTn>
                                        <p:tgtEl>
                                          <p:spTgt spid="109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86"/>
                                        </p:tgtEl>
                                        <p:attrNameLst>
                                          <p:attrName>style.visibility</p:attrName>
                                        </p:attrNameLst>
                                      </p:cBhvr>
                                      <p:to>
                                        <p:strVal val="visible"/>
                                      </p:to>
                                    </p:set>
                                    <p:animEffect filter="fade" transition="in">
                                      <p:cBhvr>
                                        <p:cTn dur="1000"/>
                                        <p:tgtEl>
                                          <p:spTgt spid="1086"/>
                                        </p:tgtEl>
                                      </p:cBhvr>
                                    </p:animEffect>
                                  </p:childTnLst>
                                </p:cTn>
                              </p:par>
                              <p:par>
                                <p:cTn fill="hold" nodeType="withEffect" presetClass="entr" presetID="10" presetSubtype="0">
                                  <p:stCondLst>
                                    <p:cond delay="0"/>
                                  </p:stCondLst>
                                  <p:childTnLst>
                                    <p:set>
                                      <p:cBhvr>
                                        <p:cTn dur="1" fill="hold">
                                          <p:stCondLst>
                                            <p:cond delay="0"/>
                                          </p:stCondLst>
                                        </p:cTn>
                                        <p:tgtEl>
                                          <p:spTgt spid="1089"/>
                                        </p:tgtEl>
                                        <p:attrNameLst>
                                          <p:attrName>style.visibility</p:attrName>
                                        </p:attrNameLst>
                                      </p:cBhvr>
                                      <p:to>
                                        <p:strVal val="visible"/>
                                      </p:to>
                                    </p:set>
                                    <p:animEffect filter="fade" transition="in">
                                      <p:cBhvr>
                                        <p:cTn dur="1000"/>
                                        <p:tgtEl>
                                          <p:spTgt spid="10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8"/>
                                        </p:tgtEl>
                                        <p:attrNameLst>
                                          <p:attrName>style.visibility</p:attrName>
                                        </p:attrNameLst>
                                      </p:cBhvr>
                                      <p:to>
                                        <p:strVal val="visible"/>
                                      </p:to>
                                    </p:set>
                                    <p:animEffect filter="fade" transition="in">
                                      <p:cBhvr>
                                        <p:cTn dur="1000"/>
                                        <p:tgtEl>
                                          <p:spTgt spid="1088"/>
                                        </p:tgtEl>
                                      </p:cBhvr>
                                    </p:animEffect>
                                  </p:childTnLst>
                                </p:cTn>
                              </p:par>
                              <p:par>
                                <p:cTn fill="hold" nodeType="withEffect" presetClass="entr" presetID="10" presetSubtype="0">
                                  <p:stCondLst>
                                    <p:cond delay="0"/>
                                  </p:stCondLst>
                                  <p:childTnLst>
                                    <p:set>
                                      <p:cBhvr>
                                        <p:cTn dur="1" fill="hold">
                                          <p:stCondLst>
                                            <p:cond delay="0"/>
                                          </p:stCondLst>
                                        </p:cTn>
                                        <p:tgtEl>
                                          <p:spTgt spid="1090"/>
                                        </p:tgtEl>
                                        <p:attrNameLst>
                                          <p:attrName>style.visibility</p:attrName>
                                        </p:attrNameLst>
                                      </p:cBhvr>
                                      <p:to>
                                        <p:strVal val="visible"/>
                                      </p:to>
                                    </p:set>
                                    <p:animEffect filter="fade" transition="in">
                                      <p:cBhvr>
                                        <p:cTn dur="1000"/>
                                        <p:tgtEl>
                                          <p:spTgt spid="10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7"/>
                                        </p:tgtEl>
                                        <p:attrNameLst>
                                          <p:attrName>style.visibility</p:attrName>
                                        </p:attrNameLst>
                                      </p:cBhvr>
                                      <p:to>
                                        <p:strVal val="visible"/>
                                      </p:to>
                                    </p:set>
                                    <p:animEffect filter="fade" transition="in">
                                      <p:cBhvr>
                                        <p:cTn dur="1000"/>
                                        <p:tgtEl>
                                          <p:spTgt spid="1087"/>
                                        </p:tgtEl>
                                      </p:cBhvr>
                                    </p:animEffect>
                                  </p:childTnLst>
                                </p:cTn>
                              </p:par>
                              <p:par>
                                <p:cTn fill="hold" nodeType="withEffect" presetClass="entr" presetID="10" presetSubtype="0">
                                  <p:stCondLst>
                                    <p:cond delay="0"/>
                                  </p:stCondLst>
                                  <p:childTnLst>
                                    <p:set>
                                      <p:cBhvr>
                                        <p:cTn dur="1" fill="hold">
                                          <p:stCondLst>
                                            <p:cond delay="0"/>
                                          </p:stCondLst>
                                        </p:cTn>
                                        <p:tgtEl>
                                          <p:spTgt spid="1091"/>
                                        </p:tgtEl>
                                        <p:attrNameLst>
                                          <p:attrName>style.visibility</p:attrName>
                                        </p:attrNameLst>
                                      </p:cBhvr>
                                      <p:to>
                                        <p:strVal val="visible"/>
                                      </p:to>
                                    </p:set>
                                    <p:animEffect filter="fade" transition="in">
                                      <p:cBhvr>
                                        <p:cTn dur="1000"/>
                                        <p:tgtEl>
                                          <p:spTgt spid="10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7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Hierarchical management</a:t>
            </a:r>
            <a:endParaRPr/>
          </a:p>
        </p:txBody>
      </p:sp>
      <p:sp>
        <p:nvSpPr>
          <p:cNvPr id="1098" name="Google Shape;1098;p77"/>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099" name="Google Shape;1099;p77"/>
          <p:cNvSpPr txBox="1"/>
          <p:nvPr>
            <p:ph idx="2" type="body"/>
          </p:nvPr>
        </p:nvSpPr>
        <p:spPr>
          <a:xfrm>
            <a:off x="405675" y="1208325"/>
            <a:ext cx="4579800" cy="2869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Meet without you</a:t>
            </a:r>
            <a:endParaRPr sz="1400"/>
          </a:p>
          <a:p>
            <a:pPr indent="-317500" lvl="0" marL="457200" rtl="0" algn="l">
              <a:spcBef>
                <a:spcPts val="0"/>
              </a:spcBef>
              <a:spcAft>
                <a:spcPts val="0"/>
              </a:spcAft>
              <a:buSzPts val="1400"/>
              <a:buChar char="●"/>
            </a:pPr>
            <a:r>
              <a:rPr lang="en" sz="1400"/>
              <a:t>Give time to prepare</a:t>
            </a:r>
            <a:endParaRPr sz="1400"/>
          </a:p>
          <a:p>
            <a:pPr indent="-317500" lvl="0" marL="457200" rtl="0" algn="l">
              <a:spcBef>
                <a:spcPts val="0"/>
              </a:spcBef>
              <a:spcAft>
                <a:spcPts val="0"/>
              </a:spcAft>
              <a:buSzPts val="1400"/>
              <a:buChar char="●"/>
            </a:pPr>
            <a:r>
              <a:rPr lang="en" sz="1400"/>
              <a:t>Chair meetings</a:t>
            </a:r>
            <a:endParaRPr sz="14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7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Hierarchical tips</a:t>
            </a:r>
            <a:endParaRPr/>
          </a:p>
        </p:txBody>
      </p:sp>
      <p:sp>
        <p:nvSpPr>
          <p:cNvPr id="1105" name="Google Shape;1105;p78"/>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106" name="Google Shape;1106;p78"/>
          <p:cNvSpPr txBox="1"/>
          <p:nvPr>
            <p:ph idx="2" type="body"/>
          </p:nvPr>
        </p:nvSpPr>
        <p:spPr>
          <a:xfrm>
            <a:off x="405675" y="1208325"/>
            <a:ext cx="3446400" cy="1177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Communicate at your level</a:t>
            </a:r>
            <a:endParaRPr sz="1400"/>
          </a:p>
          <a:p>
            <a:pPr indent="-317500" lvl="0" marL="457200" rtl="0" algn="l">
              <a:spcBef>
                <a:spcPts val="0"/>
              </a:spcBef>
              <a:spcAft>
                <a:spcPts val="0"/>
              </a:spcAft>
              <a:buSzPts val="1400"/>
              <a:buChar char="●"/>
            </a:pPr>
            <a:r>
              <a:rPr lang="en" sz="1400"/>
              <a:t>Copy the boss</a:t>
            </a:r>
            <a:endParaRPr sz="1400"/>
          </a:p>
          <a:p>
            <a:pPr indent="-317500" lvl="0" marL="457200" rtl="0" algn="l">
              <a:spcBef>
                <a:spcPts val="0"/>
              </a:spcBef>
              <a:spcAft>
                <a:spcPts val="0"/>
              </a:spcAft>
              <a:buSzPts val="1400"/>
              <a:buChar char="●"/>
            </a:pPr>
            <a:r>
              <a:rPr lang="en" sz="1400"/>
              <a:t>Get permission</a:t>
            </a:r>
            <a:endParaRPr sz="1400"/>
          </a:p>
          <a:p>
            <a:pPr indent="-317500" lvl="0" marL="457200" rtl="0" algn="l">
              <a:spcBef>
                <a:spcPts val="0"/>
              </a:spcBef>
              <a:spcAft>
                <a:spcPts val="0"/>
              </a:spcAft>
              <a:buSzPts val="1400"/>
              <a:buChar char="●"/>
            </a:pPr>
            <a:r>
              <a:rPr lang="en" sz="1400"/>
              <a:t>Use last names</a:t>
            </a:r>
            <a:endParaRPr sz="14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7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Leading</a:t>
            </a:r>
            <a:r>
              <a:rPr lang="en"/>
              <a:t> scale</a:t>
            </a:r>
            <a:endParaRPr/>
          </a:p>
        </p:txBody>
      </p:sp>
      <p:sp>
        <p:nvSpPr>
          <p:cNvPr id="1112" name="Google Shape;1112;p79"/>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13" name="Google Shape;1113;p79"/>
          <p:cNvSpPr txBox="1"/>
          <p:nvPr/>
        </p:nvSpPr>
        <p:spPr>
          <a:xfrm>
            <a:off x="1580400" y="32251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4.1. Leading. The Culture Map (p. 125), by Erin Meyer, 2014, New York: PublicAffairs.</a:t>
            </a:r>
            <a:endParaRPr i="1" sz="1000">
              <a:latin typeface="Proxima Nova"/>
              <a:ea typeface="Proxima Nova"/>
              <a:cs typeface="Proxima Nova"/>
              <a:sym typeface="Proxima Nova"/>
            </a:endParaRPr>
          </a:p>
        </p:txBody>
      </p:sp>
      <p:pic>
        <p:nvPicPr>
          <p:cNvPr id="1114" name="Google Shape;1114;p79"/>
          <p:cNvPicPr preferRelativeResize="0"/>
          <p:nvPr/>
        </p:nvPicPr>
        <p:blipFill>
          <a:blip r:embed="rId3">
            <a:alphaModFix/>
          </a:blip>
          <a:stretch>
            <a:fillRect/>
          </a:stretch>
        </p:blipFill>
        <p:spPr>
          <a:xfrm>
            <a:off x="793020" y="1512299"/>
            <a:ext cx="7557959" cy="15511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80"/>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20" name="Google Shape;1120;p80"/>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21" name="Google Shape;1121;p80"/>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leading type is shown in the following image? </a:t>
            </a:r>
            <a:endParaRPr b="1" sz="1400"/>
          </a:p>
        </p:txBody>
      </p:sp>
      <p:pic>
        <p:nvPicPr>
          <p:cNvPr id="1122" name="Google Shape;1122;p80"/>
          <p:cNvPicPr preferRelativeResize="0"/>
          <p:nvPr/>
        </p:nvPicPr>
        <p:blipFill>
          <a:blip r:embed="rId3">
            <a:alphaModFix/>
          </a:blip>
          <a:stretch>
            <a:fillRect/>
          </a:stretch>
        </p:blipFill>
        <p:spPr>
          <a:xfrm>
            <a:off x="405675" y="1667150"/>
            <a:ext cx="3734174" cy="249567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sp>
        <p:nvSpPr>
          <p:cNvPr id="1127" name="Google Shape;1127;p81"/>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28" name="Google Shape;1128;p81"/>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29" name="Google Shape;1129;p81"/>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Egalitarian</a:t>
            </a:r>
            <a:endParaRPr b="1" sz="1400"/>
          </a:p>
        </p:txBody>
      </p:sp>
      <p:pic>
        <p:nvPicPr>
          <p:cNvPr id="1130" name="Google Shape;1130;p81"/>
          <p:cNvPicPr preferRelativeResize="0"/>
          <p:nvPr/>
        </p:nvPicPr>
        <p:blipFill>
          <a:blip r:embed="rId3">
            <a:alphaModFix/>
          </a:blip>
          <a:stretch>
            <a:fillRect/>
          </a:stretch>
        </p:blipFill>
        <p:spPr>
          <a:xfrm>
            <a:off x="405675" y="1667150"/>
            <a:ext cx="3734174" cy="2495674"/>
          </a:xfrm>
          <a:prstGeom prst="rect">
            <a:avLst/>
          </a:prstGeom>
          <a:noFill/>
          <a:ln>
            <a:noFill/>
          </a:ln>
        </p:spPr>
      </p:pic>
      <p:sp>
        <p:nvSpPr>
          <p:cNvPr id="1131" name="Google Shape;1131;p81"/>
          <p:cNvSpPr txBox="1"/>
          <p:nvPr>
            <p:ph idx="2" type="body"/>
          </p:nvPr>
        </p:nvSpPr>
        <p:spPr>
          <a:xfrm>
            <a:off x="4370875" y="1667150"/>
            <a:ext cx="4263000" cy="26064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No obvious boss</a:t>
            </a:r>
            <a:endParaRPr sz="1400"/>
          </a:p>
          <a:p>
            <a:pPr indent="-317500" lvl="0" marL="457200" rtl="0" algn="l">
              <a:spcBef>
                <a:spcPts val="0"/>
              </a:spcBef>
              <a:spcAft>
                <a:spcPts val="0"/>
              </a:spcAft>
              <a:buSzPts val="1400"/>
              <a:buChar char="●"/>
            </a:pPr>
            <a:r>
              <a:rPr lang="en" sz="1400"/>
              <a:t>Casual dress</a:t>
            </a:r>
            <a:endParaRPr sz="1400"/>
          </a:p>
          <a:p>
            <a:pPr indent="-317500" lvl="0" marL="457200" rtl="0" algn="l">
              <a:spcBef>
                <a:spcPts val="0"/>
              </a:spcBef>
              <a:spcAft>
                <a:spcPts val="0"/>
              </a:spcAft>
              <a:buSzPts val="1400"/>
              <a:buChar char="●"/>
            </a:pPr>
            <a:r>
              <a:rPr lang="en" sz="1400"/>
              <a:t>Collaboration among equals</a:t>
            </a:r>
            <a:endParaRPr sz="14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82"/>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37" name="Google Shape;1137;p82"/>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38" name="Google Shape;1138;p82"/>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leading type is shown in the following image? </a:t>
            </a:r>
            <a:endParaRPr b="1" sz="1400"/>
          </a:p>
        </p:txBody>
      </p:sp>
      <p:pic>
        <p:nvPicPr>
          <p:cNvPr id="1139" name="Google Shape;1139;p82"/>
          <p:cNvPicPr preferRelativeResize="0"/>
          <p:nvPr/>
        </p:nvPicPr>
        <p:blipFill>
          <a:blip r:embed="rId3">
            <a:alphaModFix/>
          </a:blip>
          <a:stretch>
            <a:fillRect/>
          </a:stretch>
        </p:blipFill>
        <p:spPr>
          <a:xfrm>
            <a:off x="442925" y="1607025"/>
            <a:ext cx="3979575" cy="26547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83"/>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45" name="Google Shape;1145;p83"/>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46" name="Google Shape;1146;p83"/>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Hierarchical</a:t>
            </a:r>
            <a:endParaRPr b="1" sz="1400"/>
          </a:p>
        </p:txBody>
      </p:sp>
      <p:pic>
        <p:nvPicPr>
          <p:cNvPr id="1147" name="Google Shape;1147;p83"/>
          <p:cNvPicPr preferRelativeResize="0"/>
          <p:nvPr/>
        </p:nvPicPr>
        <p:blipFill>
          <a:blip r:embed="rId3">
            <a:alphaModFix/>
          </a:blip>
          <a:stretch>
            <a:fillRect/>
          </a:stretch>
        </p:blipFill>
        <p:spPr>
          <a:xfrm>
            <a:off x="442925" y="1607025"/>
            <a:ext cx="3979575" cy="2654700"/>
          </a:xfrm>
          <a:prstGeom prst="rect">
            <a:avLst/>
          </a:prstGeom>
          <a:noFill/>
          <a:ln>
            <a:noFill/>
          </a:ln>
        </p:spPr>
      </p:pic>
      <p:sp>
        <p:nvSpPr>
          <p:cNvPr id="1148" name="Google Shape;1148;p83"/>
          <p:cNvSpPr txBox="1"/>
          <p:nvPr>
            <p:ph idx="2" type="body"/>
          </p:nvPr>
        </p:nvSpPr>
        <p:spPr>
          <a:xfrm>
            <a:off x="4473550" y="1667150"/>
            <a:ext cx="4160400" cy="26064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Boss is obvious</a:t>
            </a:r>
            <a:endParaRPr sz="1400"/>
          </a:p>
          <a:p>
            <a:pPr indent="-317500" lvl="0" marL="457200" rtl="0" algn="l">
              <a:spcBef>
                <a:spcPts val="0"/>
              </a:spcBef>
              <a:spcAft>
                <a:spcPts val="0"/>
              </a:spcAft>
              <a:buSzPts val="1400"/>
              <a:buChar char="●"/>
            </a:pPr>
            <a:r>
              <a:rPr lang="en" sz="1400"/>
              <a:t>Professional dress</a:t>
            </a:r>
            <a:endParaRPr sz="1400"/>
          </a:p>
          <a:p>
            <a:pPr indent="-317500" lvl="0" marL="457200" rtl="0" algn="l">
              <a:spcBef>
                <a:spcPts val="0"/>
              </a:spcBef>
              <a:spcAft>
                <a:spcPts val="0"/>
              </a:spcAft>
              <a:buSzPts val="1400"/>
              <a:buChar char="●"/>
            </a:pPr>
            <a:r>
              <a:rPr lang="en" sz="1400"/>
              <a:t>Everyone listening to the boss</a:t>
            </a:r>
            <a:endParaRPr sz="14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84"/>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54" name="Google Shape;1154;p84"/>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55" name="Google Shape;1155;p84"/>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leading type is shown in the following image? </a:t>
            </a:r>
            <a:endParaRPr b="1" sz="1400"/>
          </a:p>
        </p:txBody>
      </p:sp>
      <p:pic>
        <p:nvPicPr>
          <p:cNvPr id="1156" name="Google Shape;1156;p84"/>
          <p:cNvPicPr preferRelativeResize="0"/>
          <p:nvPr/>
        </p:nvPicPr>
        <p:blipFill>
          <a:blip r:embed="rId3">
            <a:alphaModFix/>
          </a:blip>
          <a:stretch>
            <a:fillRect/>
          </a:stretch>
        </p:blipFill>
        <p:spPr>
          <a:xfrm>
            <a:off x="405700" y="1607027"/>
            <a:ext cx="3972352" cy="264757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85"/>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62" name="Google Shape;1162;p85"/>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63" name="Google Shape;1163;p85"/>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Hierarchical?</a:t>
            </a:r>
            <a:endParaRPr b="1" sz="1400"/>
          </a:p>
        </p:txBody>
      </p:sp>
      <p:pic>
        <p:nvPicPr>
          <p:cNvPr id="1164" name="Google Shape;1164;p85"/>
          <p:cNvPicPr preferRelativeResize="0"/>
          <p:nvPr/>
        </p:nvPicPr>
        <p:blipFill>
          <a:blip r:embed="rId3">
            <a:alphaModFix/>
          </a:blip>
          <a:stretch>
            <a:fillRect/>
          </a:stretch>
        </p:blipFill>
        <p:spPr>
          <a:xfrm>
            <a:off x="405700" y="1607027"/>
            <a:ext cx="3972352" cy="2647574"/>
          </a:xfrm>
          <a:prstGeom prst="rect">
            <a:avLst/>
          </a:prstGeom>
          <a:noFill/>
          <a:ln>
            <a:noFill/>
          </a:ln>
        </p:spPr>
      </p:pic>
      <p:sp>
        <p:nvSpPr>
          <p:cNvPr id="1165" name="Google Shape;1165;p85"/>
          <p:cNvSpPr txBox="1"/>
          <p:nvPr>
            <p:ph idx="2" type="body"/>
          </p:nvPr>
        </p:nvSpPr>
        <p:spPr>
          <a:xfrm>
            <a:off x="4473550" y="1667150"/>
            <a:ext cx="4160400" cy="26064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Boss is obvious</a:t>
            </a:r>
            <a:endParaRPr sz="1400"/>
          </a:p>
          <a:p>
            <a:pPr indent="-317500" lvl="0" marL="457200" rtl="0" algn="l">
              <a:spcBef>
                <a:spcPts val="0"/>
              </a:spcBef>
              <a:spcAft>
                <a:spcPts val="0"/>
              </a:spcAft>
              <a:buSzPts val="1400"/>
              <a:buChar char="●"/>
            </a:pPr>
            <a:r>
              <a:rPr lang="en" sz="1400"/>
              <a:t>Professional dress</a:t>
            </a:r>
            <a:endParaRPr sz="1400"/>
          </a:p>
          <a:p>
            <a:pPr indent="0" lvl="0" marL="457200" rtl="0" algn="l">
              <a:spcBef>
                <a:spcPts val="0"/>
              </a:spcBef>
              <a:spcAft>
                <a:spcPts val="0"/>
              </a:spcAft>
              <a:buNone/>
            </a:pPr>
            <a:r>
              <a:t/>
            </a:r>
            <a:endParaRPr sz="14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86"/>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71" name="Google Shape;1171;p86"/>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72" name="Google Shape;1172;p86"/>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leading type is shown in the following image? </a:t>
            </a:r>
            <a:endParaRPr b="1" sz="1400"/>
          </a:p>
        </p:txBody>
      </p:sp>
      <p:pic>
        <p:nvPicPr>
          <p:cNvPr id="1173" name="Google Shape;1173;p86"/>
          <p:cNvPicPr preferRelativeResize="0"/>
          <p:nvPr/>
        </p:nvPicPr>
        <p:blipFill>
          <a:blip r:embed="rId3">
            <a:alphaModFix/>
          </a:blip>
          <a:stretch>
            <a:fillRect/>
          </a:stretch>
        </p:blipFill>
        <p:spPr>
          <a:xfrm>
            <a:off x="405675" y="1642200"/>
            <a:ext cx="3895450" cy="2596326"/>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87"/>
          <p:cNvSpPr txBox="1"/>
          <p:nvPr>
            <p:ph type="title"/>
          </p:nvPr>
        </p:nvSpPr>
        <p:spPr>
          <a:xfrm>
            <a:off x="405703" y="698250"/>
            <a:ext cx="5363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Leading</a:t>
            </a:r>
            <a:endParaRPr/>
          </a:p>
        </p:txBody>
      </p:sp>
      <p:sp>
        <p:nvSpPr>
          <p:cNvPr id="1179" name="Google Shape;1179;p87"/>
          <p:cNvSpPr txBox="1"/>
          <p:nvPr>
            <p:ph idx="1" type="subTitle"/>
          </p:nvPr>
        </p:nvSpPr>
        <p:spPr>
          <a:xfrm>
            <a:off x="405670" y="376599"/>
            <a:ext cx="17238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80" name="Google Shape;1180;p87"/>
          <p:cNvSpPr txBox="1"/>
          <p:nvPr>
            <p:ph idx="2" type="body"/>
          </p:nvPr>
        </p:nvSpPr>
        <p:spPr>
          <a:xfrm>
            <a:off x="405675" y="1208325"/>
            <a:ext cx="79791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Egalitarian</a:t>
            </a:r>
            <a:endParaRPr b="1" sz="1400"/>
          </a:p>
        </p:txBody>
      </p:sp>
      <p:pic>
        <p:nvPicPr>
          <p:cNvPr id="1181" name="Google Shape;1181;p87"/>
          <p:cNvPicPr preferRelativeResize="0"/>
          <p:nvPr/>
        </p:nvPicPr>
        <p:blipFill>
          <a:blip r:embed="rId3">
            <a:alphaModFix/>
          </a:blip>
          <a:stretch>
            <a:fillRect/>
          </a:stretch>
        </p:blipFill>
        <p:spPr>
          <a:xfrm>
            <a:off x="405675" y="1642200"/>
            <a:ext cx="3895450" cy="2596326"/>
          </a:xfrm>
          <a:prstGeom prst="rect">
            <a:avLst/>
          </a:prstGeom>
          <a:noFill/>
          <a:ln>
            <a:noFill/>
          </a:ln>
        </p:spPr>
      </p:pic>
      <p:sp>
        <p:nvSpPr>
          <p:cNvPr id="1182" name="Google Shape;1182;p87"/>
          <p:cNvSpPr txBox="1"/>
          <p:nvPr>
            <p:ph idx="2" type="body"/>
          </p:nvPr>
        </p:nvSpPr>
        <p:spPr>
          <a:xfrm>
            <a:off x="4370875" y="1667150"/>
            <a:ext cx="4263000" cy="26064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No obvious boss</a:t>
            </a:r>
            <a:endParaRPr sz="1400"/>
          </a:p>
          <a:p>
            <a:pPr indent="-317500" lvl="0" marL="457200" rtl="0" algn="l">
              <a:spcBef>
                <a:spcPts val="0"/>
              </a:spcBef>
              <a:spcAft>
                <a:spcPts val="0"/>
              </a:spcAft>
              <a:buSzPts val="1400"/>
              <a:buChar char="●"/>
            </a:pPr>
            <a:r>
              <a:rPr lang="en" sz="1400"/>
              <a:t>Casual dress</a:t>
            </a:r>
            <a:endParaRPr sz="1400"/>
          </a:p>
          <a:p>
            <a:pPr indent="-317500" lvl="0" marL="457200" rtl="0" algn="l">
              <a:spcBef>
                <a:spcPts val="0"/>
              </a:spcBef>
              <a:spcAft>
                <a:spcPts val="0"/>
              </a:spcAft>
              <a:buSzPts val="1400"/>
              <a:buChar char="●"/>
            </a:pPr>
            <a:r>
              <a:rPr lang="en" sz="1400"/>
              <a:t>Collaboration among equals</a:t>
            </a:r>
            <a:endParaRPr sz="14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8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1188" name="Google Shape;1188;p88"/>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Leading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189" name="Google Shape;1189;p88"/>
          <p:cNvSpPr txBox="1"/>
          <p:nvPr>
            <p:ph idx="2" type="body"/>
          </p:nvPr>
        </p:nvSpPr>
        <p:spPr>
          <a:xfrm>
            <a:off x="405675" y="1208325"/>
            <a:ext cx="4579800" cy="2869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Hierarchical </a:t>
            </a:r>
            <a:endParaRPr sz="1400"/>
          </a:p>
          <a:p>
            <a:pPr indent="-317500" lvl="0" marL="457200" rtl="0" algn="l">
              <a:spcBef>
                <a:spcPts val="0"/>
              </a:spcBef>
              <a:spcAft>
                <a:spcPts val="0"/>
              </a:spcAft>
              <a:buSzPts val="1400"/>
              <a:buChar char="●"/>
            </a:pPr>
            <a:r>
              <a:rPr lang="en" sz="1400"/>
              <a:t>Egalitarian</a:t>
            </a:r>
            <a:endParaRPr sz="1400"/>
          </a:p>
          <a:p>
            <a:pPr indent="0" lvl="0" marL="0" rtl="0" algn="l">
              <a:spcBef>
                <a:spcPts val="0"/>
              </a:spcBef>
              <a:spcAft>
                <a:spcPts val="0"/>
              </a:spcAft>
              <a:buNone/>
            </a:pPr>
            <a:r>
              <a:t/>
            </a:r>
            <a:endParaRPr sz="14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89"/>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Deciding</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9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decision-making</a:t>
            </a:r>
            <a:endParaRPr/>
          </a:p>
        </p:txBody>
      </p:sp>
      <p:sp>
        <p:nvSpPr>
          <p:cNvPr id="1200" name="Google Shape;1200;p90"/>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Deciding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01" name="Google Shape;1201;p90"/>
          <p:cNvSpPr txBox="1"/>
          <p:nvPr>
            <p:ph idx="2" type="body"/>
          </p:nvPr>
        </p:nvSpPr>
        <p:spPr>
          <a:xfrm>
            <a:off x="405675" y="1208325"/>
            <a:ext cx="20988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Consensual	</a:t>
            </a:r>
            <a:endParaRPr sz="1400"/>
          </a:p>
          <a:p>
            <a:pPr indent="-317500" lvl="0" marL="457200" rtl="0" algn="l">
              <a:spcBef>
                <a:spcPts val="0"/>
              </a:spcBef>
              <a:spcAft>
                <a:spcPts val="0"/>
              </a:spcAft>
              <a:buSzPts val="1400"/>
              <a:buChar char="●"/>
            </a:pPr>
            <a:r>
              <a:rPr lang="en" sz="1400"/>
              <a:t>Top-down</a:t>
            </a:r>
            <a:endParaRPr sz="1400"/>
          </a:p>
        </p:txBody>
      </p:sp>
      <p:pic>
        <p:nvPicPr>
          <p:cNvPr id="1202" name="Google Shape;1202;p90"/>
          <p:cNvPicPr preferRelativeResize="0"/>
          <p:nvPr/>
        </p:nvPicPr>
        <p:blipFill>
          <a:blip r:embed="rId3">
            <a:alphaModFix/>
          </a:blip>
          <a:stretch>
            <a:fillRect/>
          </a:stretch>
        </p:blipFill>
        <p:spPr>
          <a:xfrm>
            <a:off x="3389525" y="807647"/>
            <a:ext cx="4572000" cy="352820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9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Consensual</a:t>
            </a:r>
            <a:endParaRPr/>
          </a:p>
        </p:txBody>
      </p:sp>
      <p:sp>
        <p:nvSpPr>
          <p:cNvPr id="1208" name="Google Shape;1208;p91"/>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09" name="Google Shape;1209;p91"/>
          <p:cNvSpPr txBox="1"/>
          <p:nvPr>
            <p:ph idx="2" type="body"/>
          </p:nvPr>
        </p:nvSpPr>
        <p:spPr>
          <a:xfrm>
            <a:off x="405675" y="1208325"/>
            <a:ext cx="26907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Discussion → Decision</a:t>
            </a:r>
            <a:endParaRPr sz="1400"/>
          </a:p>
          <a:p>
            <a:pPr indent="-317500" lvl="0" marL="457200" rtl="0" algn="l">
              <a:spcBef>
                <a:spcPts val="0"/>
              </a:spcBef>
              <a:spcAft>
                <a:spcPts val="0"/>
              </a:spcAft>
              <a:buSzPts val="1400"/>
              <a:buChar char="●"/>
            </a:pPr>
            <a:r>
              <a:rPr lang="en" sz="1400"/>
              <a:t>Everyone consulted</a:t>
            </a:r>
            <a:endParaRPr sz="1400"/>
          </a:p>
          <a:p>
            <a:pPr indent="-317500" lvl="0" marL="457200" rtl="0" algn="l">
              <a:spcBef>
                <a:spcPts val="0"/>
              </a:spcBef>
              <a:spcAft>
                <a:spcPts val="0"/>
              </a:spcAft>
              <a:buSzPts val="1400"/>
              <a:buChar char="●"/>
            </a:pPr>
            <a:r>
              <a:rPr lang="en" sz="1400"/>
              <a:t>Quick implementation</a:t>
            </a:r>
            <a:endParaRPr sz="1400"/>
          </a:p>
        </p:txBody>
      </p:sp>
      <p:pic>
        <p:nvPicPr>
          <p:cNvPr id="1210" name="Google Shape;1210;p91"/>
          <p:cNvPicPr preferRelativeResize="0"/>
          <p:nvPr/>
        </p:nvPicPr>
        <p:blipFill>
          <a:blip r:embed="rId3">
            <a:alphaModFix/>
          </a:blip>
          <a:stretch>
            <a:fillRect/>
          </a:stretch>
        </p:blipFill>
        <p:spPr>
          <a:xfrm>
            <a:off x="1872182" y="2349625"/>
            <a:ext cx="5399635" cy="1586700"/>
          </a:xfrm>
          <a:prstGeom prst="rect">
            <a:avLst/>
          </a:prstGeom>
          <a:noFill/>
          <a:ln>
            <a:noFill/>
          </a:ln>
        </p:spPr>
      </p:pic>
      <p:sp>
        <p:nvSpPr>
          <p:cNvPr id="1211" name="Google Shape;1211;p91"/>
          <p:cNvSpPr txBox="1"/>
          <p:nvPr/>
        </p:nvSpPr>
        <p:spPr>
          <a:xfrm>
            <a:off x="1580400" y="39639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5.1. The Culture Map (p. 149), by Erin Meyer, 2014, New York: PublicAffairs.</a:t>
            </a:r>
            <a:endParaRPr i="1" sz="1000">
              <a:latin typeface="Proxima Nova"/>
              <a:ea typeface="Proxima Nova"/>
              <a:cs typeface="Proxima Nova"/>
              <a:sym typeface="Proxima Nova"/>
            </a:endParaRPr>
          </a:p>
        </p:txBody>
      </p:sp>
      <p:sp>
        <p:nvSpPr>
          <p:cNvPr id="1212" name="Google Shape;1212;p91"/>
          <p:cNvSpPr txBox="1"/>
          <p:nvPr/>
        </p:nvSpPr>
        <p:spPr>
          <a:xfrm>
            <a:off x="1534702" y="38208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Japan</a:t>
            </a:r>
            <a:endParaRPr b="1" sz="1000">
              <a:latin typeface="Proxima Nova"/>
              <a:ea typeface="Proxima Nova"/>
              <a:cs typeface="Proxima Nova"/>
              <a:sym typeface="Proxima Nova"/>
            </a:endParaRPr>
          </a:p>
        </p:txBody>
      </p:sp>
      <p:sp>
        <p:nvSpPr>
          <p:cNvPr id="1213" name="Google Shape;1213;p91"/>
          <p:cNvSpPr txBox="1"/>
          <p:nvPr/>
        </p:nvSpPr>
        <p:spPr>
          <a:xfrm>
            <a:off x="5885500" y="38208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Sweden</a:t>
            </a:r>
            <a:endParaRPr b="1" sz="1000">
              <a:latin typeface="Proxima Nova"/>
              <a:ea typeface="Proxima Nova"/>
              <a:cs typeface="Proxima Nova"/>
              <a:sym typeface="Proxima Nova"/>
            </a:endParaRPr>
          </a:p>
        </p:txBody>
      </p:sp>
      <p:sp>
        <p:nvSpPr>
          <p:cNvPr id="1214" name="Google Shape;1214;p91"/>
          <p:cNvSpPr txBox="1"/>
          <p:nvPr/>
        </p:nvSpPr>
        <p:spPr>
          <a:xfrm>
            <a:off x="3653919" y="38208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Netherlands</a:t>
            </a:r>
            <a:endParaRPr b="1" sz="1000">
              <a:latin typeface="Proxima Nova"/>
              <a:ea typeface="Proxima Nova"/>
              <a:cs typeface="Proxima Nova"/>
              <a:sym typeface="Proxima Nova"/>
            </a:endParaRPr>
          </a:p>
        </p:txBody>
      </p:sp>
      <p:pic>
        <p:nvPicPr>
          <p:cNvPr id="1215" name="Google Shape;1215;p91"/>
          <p:cNvPicPr preferRelativeResize="0"/>
          <p:nvPr/>
        </p:nvPicPr>
        <p:blipFill>
          <a:blip r:embed="rId4">
            <a:alphaModFix/>
          </a:blip>
          <a:stretch>
            <a:fillRect/>
          </a:stretch>
        </p:blipFill>
        <p:spPr>
          <a:xfrm>
            <a:off x="3851438" y="2906400"/>
            <a:ext cx="1368878" cy="914400"/>
          </a:xfrm>
          <a:prstGeom prst="rect">
            <a:avLst/>
          </a:prstGeom>
          <a:noFill/>
          <a:ln cap="flat" cmpd="sng" w="9525">
            <a:solidFill>
              <a:schemeClr val="dk2"/>
            </a:solidFill>
            <a:prstDash val="solid"/>
            <a:round/>
            <a:headEnd len="sm" w="sm" type="none"/>
            <a:tailEnd len="sm" w="sm" type="none"/>
          </a:ln>
        </p:spPr>
      </p:pic>
      <p:pic>
        <p:nvPicPr>
          <p:cNvPr id="1216" name="Google Shape;1216;p91"/>
          <p:cNvPicPr preferRelativeResize="0"/>
          <p:nvPr/>
        </p:nvPicPr>
        <p:blipFill>
          <a:blip r:embed="rId5">
            <a:alphaModFix/>
          </a:blip>
          <a:stretch>
            <a:fillRect/>
          </a:stretch>
        </p:blipFill>
        <p:spPr>
          <a:xfrm>
            <a:off x="6015556" y="2906400"/>
            <a:ext cx="1463686" cy="914400"/>
          </a:xfrm>
          <a:prstGeom prst="rect">
            <a:avLst/>
          </a:prstGeom>
          <a:noFill/>
          <a:ln cap="flat" cmpd="sng" w="9525">
            <a:solidFill>
              <a:schemeClr val="dk2"/>
            </a:solidFill>
            <a:prstDash val="solid"/>
            <a:round/>
            <a:headEnd len="sm" w="sm" type="none"/>
            <a:tailEnd len="sm" w="sm" type="none"/>
          </a:ln>
        </p:spPr>
      </p:pic>
      <p:pic>
        <p:nvPicPr>
          <p:cNvPr id="1217" name="Google Shape;1217;p91"/>
          <p:cNvPicPr preferRelativeResize="0"/>
          <p:nvPr/>
        </p:nvPicPr>
        <p:blipFill>
          <a:blip r:embed="rId6">
            <a:alphaModFix/>
          </a:blip>
          <a:stretch>
            <a:fillRect/>
          </a:stretch>
        </p:blipFill>
        <p:spPr>
          <a:xfrm>
            <a:off x="1710806" y="2922262"/>
            <a:ext cx="1371600"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gtEl>
                                        <p:attrNameLst>
                                          <p:attrName>style.visibility</p:attrName>
                                        </p:attrNameLst>
                                      </p:cBhvr>
                                      <p:to>
                                        <p:strVal val="visible"/>
                                      </p:to>
                                    </p:set>
                                    <p:animEffect filter="fade" transition="in">
                                      <p:cBhvr>
                                        <p:cTn dur="1000"/>
                                        <p:tgtEl>
                                          <p:spTgt spid="1210"/>
                                        </p:tgtEl>
                                      </p:cBhvr>
                                    </p:animEffect>
                                  </p:childTnLst>
                                </p:cTn>
                              </p:par>
                              <p:par>
                                <p:cTn fill="hold" nodeType="withEffect" presetClass="entr" presetID="10" presetSubtype="0">
                                  <p:stCondLst>
                                    <p:cond delay="0"/>
                                  </p:stCondLst>
                                  <p:childTnLst>
                                    <p:set>
                                      <p:cBhvr>
                                        <p:cTn dur="1" fill="hold">
                                          <p:stCondLst>
                                            <p:cond delay="0"/>
                                          </p:stCondLst>
                                        </p:cTn>
                                        <p:tgtEl>
                                          <p:spTgt spid="1211"/>
                                        </p:tgtEl>
                                        <p:attrNameLst>
                                          <p:attrName>style.visibility</p:attrName>
                                        </p:attrNameLst>
                                      </p:cBhvr>
                                      <p:to>
                                        <p:strVal val="visible"/>
                                      </p:to>
                                    </p:set>
                                    <p:animEffect filter="fade" transition="in">
                                      <p:cBhvr>
                                        <p:cTn dur="1000"/>
                                        <p:tgtEl>
                                          <p:spTgt spid="12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210"/>
                                        </p:tgtEl>
                                      </p:cBhvr>
                                    </p:animEffect>
                                    <p:set>
                                      <p:cBhvr>
                                        <p:cTn dur="1" fill="hold">
                                          <p:stCondLst>
                                            <p:cond delay="500"/>
                                          </p:stCondLst>
                                        </p:cTn>
                                        <p:tgtEl>
                                          <p:spTgt spid="1210"/>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211"/>
                                        </p:tgtEl>
                                      </p:cBhvr>
                                    </p:animEffect>
                                    <p:set>
                                      <p:cBhvr>
                                        <p:cTn dur="1" fill="hold">
                                          <p:stCondLst>
                                            <p:cond delay="500"/>
                                          </p:stCondLst>
                                        </p:cTn>
                                        <p:tgtEl>
                                          <p:spTgt spid="121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7"/>
                                        </p:tgtEl>
                                        <p:attrNameLst>
                                          <p:attrName>style.visibility</p:attrName>
                                        </p:attrNameLst>
                                      </p:cBhvr>
                                      <p:to>
                                        <p:strVal val="visible"/>
                                      </p:to>
                                    </p:set>
                                    <p:animEffect filter="fade" transition="in">
                                      <p:cBhvr>
                                        <p:cTn dur="1000"/>
                                        <p:tgtEl>
                                          <p:spTgt spid="1217"/>
                                        </p:tgtEl>
                                      </p:cBhvr>
                                    </p:animEffect>
                                  </p:childTnLst>
                                </p:cTn>
                              </p:par>
                              <p:par>
                                <p:cTn fill="hold" nodeType="withEffect" presetClass="entr" presetID="10" presetSubtype="0">
                                  <p:stCondLst>
                                    <p:cond delay="0"/>
                                  </p:stCondLst>
                                  <p:childTnLst>
                                    <p:set>
                                      <p:cBhvr>
                                        <p:cTn dur="1" fill="hold">
                                          <p:stCondLst>
                                            <p:cond delay="0"/>
                                          </p:stCondLst>
                                        </p:cTn>
                                        <p:tgtEl>
                                          <p:spTgt spid="1212"/>
                                        </p:tgtEl>
                                        <p:attrNameLst>
                                          <p:attrName>style.visibility</p:attrName>
                                        </p:attrNameLst>
                                      </p:cBhvr>
                                      <p:to>
                                        <p:strVal val="visible"/>
                                      </p:to>
                                    </p:set>
                                    <p:animEffect filter="fade" transition="in">
                                      <p:cBhvr>
                                        <p:cTn dur="1000"/>
                                        <p:tgtEl>
                                          <p:spTgt spid="12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5"/>
                                        </p:tgtEl>
                                        <p:attrNameLst>
                                          <p:attrName>style.visibility</p:attrName>
                                        </p:attrNameLst>
                                      </p:cBhvr>
                                      <p:to>
                                        <p:strVal val="visible"/>
                                      </p:to>
                                    </p:set>
                                    <p:animEffect filter="fade" transition="in">
                                      <p:cBhvr>
                                        <p:cTn dur="1000"/>
                                        <p:tgtEl>
                                          <p:spTgt spid="1215"/>
                                        </p:tgtEl>
                                      </p:cBhvr>
                                    </p:animEffect>
                                  </p:childTnLst>
                                </p:cTn>
                              </p:par>
                              <p:par>
                                <p:cTn fill="hold" nodeType="withEffect" presetClass="entr" presetID="10" presetSubtype="0">
                                  <p:stCondLst>
                                    <p:cond delay="0"/>
                                  </p:stCondLst>
                                  <p:childTnLst>
                                    <p:set>
                                      <p:cBhvr>
                                        <p:cTn dur="1" fill="hold">
                                          <p:stCondLst>
                                            <p:cond delay="0"/>
                                          </p:stCondLst>
                                        </p:cTn>
                                        <p:tgtEl>
                                          <p:spTgt spid="1214"/>
                                        </p:tgtEl>
                                        <p:attrNameLst>
                                          <p:attrName>style.visibility</p:attrName>
                                        </p:attrNameLst>
                                      </p:cBhvr>
                                      <p:to>
                                        <p:strVal val="visible"/>
                                      </p:to>
                                    </p:set>
                                    <p:animEffect filter="fade" transition="in">
                                      <p:cBhvr>
                                        <p:cTn dur="1000"/>
                                        <p:tgtEl>
                                          <p:spTgt spid="12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6"/>
                                        </p:tgtEl>
                                        <p:attrNameLst>
                                          <p:attrName>style.visibility</p:attrName>
                                        </p:attrNameLst>
                                      </p:cBhvr>
                                      <p:to>
                                        <p:strVal val="visible"/>
                                      </p:to>
                                    </p:set>
                                    <p:animEffect filter="fade" transition="in">
                                      <p:cBhvr>
                                        <p:cTn dur="1000"/>
                                        <p:tgtEl>
                                          <p:spTgt spid="1216"/>
                                        </p:tgtEl>
                                      </p:cBhvr>
                                    </p:animEffect>
                                  </p:childTnLst>
                                </p:cTn>
                              </p:par>
                              <p:par>
                                <p:cTn fill="hold" nodeType="withEffect" presetClass="entr" presetID="10" presetSubtype="0">
                                  <p:stCondLst>
                                    <p:cond delay="0"/>
                                  </p:stCondLst>
                                  <p:childTnLst>
                                    <p:set>
                                      <p:cBhvr>
                                        <p:cTn dur="1" fill="hold">
                                          <p:stCondLst>
                                            <p:cond delay="0"/>
                                          </p:stCondLst>
                                        </p:cTn>
                                        <p:tgtEl>
                                          <p:spTgt spid="1213"/>
                                        </p:tgtEl>
                                        <p:attrNameLst>
                                          <p:attrName>style.visibility</p:attrName>
                                        </p:attrNameLst>
                                      </p:cBhvr>
                                      <p:to>
                                        <p:strVal val="visible"/>
                                      </p:to>
                                    </p:set>
                                    <p:animEffect filter="fade" transition="in">
                                      <p:cBhvr>
                                        <p:cTn dur="1000"/>
                                        <p:tgtEl>
                                          <p:spTgt spid="1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9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Consensual</a:t>
            </a:r>
            <a:endParaRPr/>
          </a:p>
        </p:txBody>
      </p:sp>
      <p:sp>
        <p:nvSpPr>
          <p:cNvPr id="1223" name="Google Shape;1223;p92"/>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24" name="Google Shape;1224;p92"/>
          <p:cNvSpPr txBox="1"/>
          <p:nvPr>
            <p:ph idx="2" type="body"/>
          </p:nvPr>
        </p:nvSpPr>
        <p:spPr>
          <a:xfrm>
            <a:off x="405675" y="1208325"/>
            <a:ext cx="36924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Expect discussion</a:t>
            </a:r>
            <a:endParaRPr sz="1400"/>
          </a:p>
          <a:p>
            <a:pPr indent="-317500" lvl="0" marL="457200" rtl="0" algn="l">
              <a:spcBef>
                <a:spcPts val="0"/>
              </a:spcBef>
              <a:spcAft>
                <a:spcPts val="0"/>
              </a:spcAft>
              <a:buSzPts val="1400"/>
              <a:buChar char="●"/>
            </a:pPr>
            <a:r>
              <a:rPr lang="en" sz="1400"/>
              <a:t>Be patient</a:t>
            </a:r>
            <a:endParaRPr sz="1400"/>
          </a:p>
          <a:p>
            <a:pPr indent="-317500" lvl="0" marL="457200" rtl="0" algn="l">
              <a:spcBef>
                <a:spcPts val="0"/>
              </a:spcBef>
              <a:spcAft>
                <a:spcPts val="0"/>
              </a:spcAft>
              <a:buSzPts val="1400"/>
              <a:buChar char="●"/>
            </a:pPr>
            <a:r>
              <a:rPr lang="en" sz="1400"/>
              <a:t>Check in</a:t>
            </a:r>
            <a:endParaRPr sz="1400"/>
          </a:p>
          <a:p>
            <a:pPr indent="-317500" lvl="0" marL="457200" rtl="0" algn="l">
              <a:spcBef>
                <a:spcPts val="0"/>
              </a:spcBef>
              <a:spcAft>
                <a:spcPts val="0"/>
              </a:spcAft>
              <a:buSzPts val="1400"/>
              <a:buChar char="●"/>
            </a:pPr>
            <a:r>
              <a:rPr lang="en" sz="1400"/>
              <a:t>Cultivate contacts</a:t>
            </a:r>
            <a:endParaRPr sz="1400"/>
          </a:p>
          <a:p>
            <a:pPr indent="-317500" lvl="0" marL="457200" rtl="0" algn="l">
              <a:spcBef>
                <a:spcPts val="0"/>
              </a:spcBef>
              <a:spcAft>
                <a:spcPts val="0"/>
              </a:spcAft>
              <a:buSzPts val="1400"/>
              <a:buChar char="●"/>
            </a:pPr>
            <a:r>
              <a:rPr lang="en" sz="1400"/>
              <a:t>Resist temptation for a quick decision</a:t>
            </a:r>
            <a:endParaRPr sz="14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pic>
        <p:nvPicPr>
          <p:cNvPr id="1229" name="Google Shape;1229;p93"/>
          <p:cNvPicPr preferRelativeResize="0"/>
          <p:nvPr/>
        </p:nvPicPr>
        <p:blipFill>
          <a:blip r:embed="rId3">
            <a:alphaModFix/>
          </a:blip>
          <a:stretch>
            <a:fillRect/>
          </a:stretch>
        </p:blipFill>
        <p:spPr>
          <a:xfrm>
            <a:off x="1869949" y="2721347"/>
            <a:ext cx="5404103" cy="1465519"/>
          </a:xfrm>
          <a:prstGeom prst="rect">
            <a:avLst/>
          </a:prstGeom>
          <a:noFill/>
          <a:ln>
            <a:noFill/>
          </a:ln>
        </p:spPr>
      </p:pic>
      <p:sp>
        <p:nvSpPr>
          <p:cNvPr id="1230" name="Google Shape;1230;p9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Top-down</a:t>
            </a:r>
            <a:endParaRPr/>
          </a:p>
        </p:txBody>
      </p:sp>
      <p:sp>
        <p:nvSpPr>
          <p:cNvPr id="1231" name="Google Shape;1231;p93"/>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32" name="Google Shape;1232;p93"/>
          <p:cNvSpPr txBox="1"/>
          <p:nvPr>
            <p:ph idx="2" type="body"/>
          </p:nvPr>
        </p:nvSpPr>
        <p:spPr>
          <a:xfrm>
            <a:off x="405675" y="1208325"/>
            <a:ext cx="38337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Discussion → decision </a:t>
            </a:r>
            <a:r>
              <a:rPr lang="en" sz="1400">
                <a:solidFill>
                  <a:schemeClr val="dk1"/>
                </a:solidFill>
              </a:rPr>
              <a:t>→ Change?</a:t>
            </a:r>
            <a:endParaRPr sz="1400"/>
          </a:p>
          <a:p>
            <a:pPr indent="-317500" lvl="0" marL="457200" rtl="0" algn="l">
              <a:spcBef>
                <a:spcPts val="0"/>
              </a:spcBef>
              <a:spcAft>
                <a:spcPts val="0"/>
              </a:spcAft>
              <a:buSzPts val="1400"/>
              <a:buChar char="●"/>
            </a:pPr>
            <a:r>
              <a:rPr lang="en" sz="1400"/>
              <a:t>Individual is responsible</a:t>
            </a:r>
            <a:endParaRPr sz="1400"/>
          </a:p>
          <a:p>
            <a:pPr indent="-317500" lvl="0" marL="457200" rtl="0" algn="l">
              <a:spcBef>
                <a:spcPts val="0"/>
              </a:spcBef>
              <a:spcAft>
                <a:spcPts val="0"/>
              </a:spcAft>
              <a:buSzPts val="1400"/>
              <a:buChar char="●"/>
            </a:pPr>
            <a:r>
              <a:rPr lang="en" sz="1400"/>
              <a:t>Slow implementation</a:t>
            </a:r>
            <a:endParaRPr sz="1400"/>
          </a:p>
        </p:txBody>
      </p:sp>
      <p:sp>
        <p:nvSpPr>
          <p:cNvPr id="1233" name="Google Shape;1233;p93"/>
          <p:cNvSpPr txBox="1"/>
          <p:nvPr/>
        </p:nvSpPr>
        <p:spPr>
          <a:xfrm>
            <a:off x="1580400" y="40401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5.2. The Culture Map (p. 149), by Erin Meyer, 2014, New York: PublicAffairs.</a:t>
            </a:r>
            <a:endParaRPr i="1" sz="1000">
              <a:latin typeface="Proxima Nova"/>
              <a:ea typeface="Proxima Nova"/>
              <a:cs typeface="Proxima Nova"/>
              <a:sym typeface="Proxima Nova"/>
            </a:endParaRPr>
          </a:p>
        </p:txBody>
      </p:sp>
      <p:sp>
        <p:nvSpPr>
          <p:cNvPr id="1234" name="Google Shape;1234;p93"/>
          <p:cNvSpPr txBox="1"/>
          <p:nvPr/>
        </p:nvSpPr>
        <p:spPr>
          <a:xfrm>
            <a:off x="1534702" y="38208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Nigeria</a:t>
            </a:r>
            <a:endParaRPr b="1" sz="1000">
              <a:latin typeface="Proxima Nova"/>
              <a:ea typeface="Proxima Nova"/>
              <a:cs typeface="Proxima Nova"/>
              <a:sym typeface="Proxima Nova"/>
            </a:endParaRPr>
          </a:p>
        </p:txBody>
      </p:sp>
      <p:sp>
        <p:nvSpPr>
          <p:cNvPr id="1235" name="Google Shape;1235;p93"/>
          <p:cNvSpPr txBox="1"/>
          <p:nvPr/>
        </p:nvSpPr>
        <p:spPr>
          <a:xfrm>
            <a:off x="5885500" y="38208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India</a:t>
            </a:r>
            <a:endParaRPr b="1" sz="1000">
              <a:latin typeface="Proxima Nova"/>
              <a:ea typeface="Proxima Nova"/>
              <a:cs typeface="Proxima Nova"/>
              <a:sym typeface="Proxima Nova"/>
            </a:endParaRPr>
          </a:p>
        </p:txBody>
      </p:sp>
      <p:sp>
        <p:nvSpPr>
          <p:cNvPr id="1236" name="Google Shape;1236;p93"/>
          <p:cNvSpPr txBox="1"/>
          <p:nvPr/>
        </p:nvSpPr>
        <p:spPr>
          <a:xfrm>
            <a:off x="3806319" y="38208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China</a:t>
            </a:r>
            <a:endParaRPr b="1" sz="1000">
              <a:latin typeface="Proxima Nova"/>
              <a:ea typeface="Proxima Nova"/>
              <a:cs typeface="Proxima Nova"/>
              <a:sym typeface="Proxima Nova"/>
            </a:endParaRPr>
          </a:p>
        </p:txBody>
      </p:sp>
      <p:pic>
        <p:nvPicPr>
          <p:cNvPr id="1237" name="Google Shape;1237;p93"/>
          <p:cNvPicPr preferRelativeResize="0"/>
          <p:nvPr/>
        </p:nvPicPr>
        <p:blipFill>
          <a:blip r:embed="rId4">
            <a:alphaModFix/>
          </a:blip>
          <a:stretch>
            <a:fillRect/>
          </a:stretch>
        </p:blipFill>
        <p:spPr>
          <a:xfrm>
            <a:off x="1491000" y="2960363"/>
            <a:ext cx="1811216" cy="914400"/>
          </a:xfrm>
          <a:prstGeom prst="rect">
            <a:avLst/>
          </a:prstGeom>
          <a:noFill/>
          <a:ln cap="flat" cmpd="sng" w="9525">
            <a:solidFill>
              <a:schemeClr val="dk2"/>
            </a:solidFill>
            <a:prstDash val="solid"/>
            <a:round/>
            <a:headEnd len="sm" w="sm" type="none"/>
            <a:tailEnd len="sm" w="sm" type="none"/>
          </a:ln>
        </p:spPr>
      </p:pic>
      <p:pic>
        <p:nvPicPr>
          <p:cNvPr id="1238" name="Google Shape;1238;p93"/>
          <p:cNvPicPr preferRelativeResize="0"/>
          <p:nvPr/>
        </p:nvPicPr>
        <p:blipFill>
          <a:blip r:embed="rId5">
            <a:alphaModFix/>
          </a:blip>
          <a:stretch>
            <a:fillRect/>
          </a:stretch>
        </p:blipFill>
        <p:spPr>
          <a:xfrm>
            <a:off x="6059087" y="2960375"/>
            <a:ext cx="1376624" cy="914400"/>
          </a:xfrm>
          <a:prstGeom prst="rect">
            <a:avLst/>
          </a:prstGeom>
          <a:noFill/>
          <a:ln cap="flat" cmpd="sng" w="9525">
            <a:solidFill>
              <a:schemeClr val="dk2"/>
            </a:solidFill>
            <a:prstDash val="solid"/>
            <a:round/>
            <a:headEnd len="sm" w="sm" type="none"/>
            <a:tailEnd len="sm" w="sm" type="none"/>
          </a:ln>
        </p:spPr>
      </p:pic>
      <p:pic>
        <p:nvPicPr>
          <p:cNvPr id="1239" name="Google Shape;1239;p93"/>
          <p:cNvPicPr preferRelativeResize="0"/>
          <p:nvPr/>
        </p:nvPicPr>
        <p:blipFill>
          <a:blip r:embed="rId6">
            <a:alphaModFix/>
          </a:blip>
          <a:stretch>
            <a:fillRect/>
          </a:stretch>
        </p:blipFill>
        <p:spPr>
          <a:xfrm>
            <a:off x="4003900" y="2960362"/>
            <a:ext cx="1376624"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9"/>
                                        </p:tgtEl>
                                        <p:attrNameLst>
                                          <p:attrName>style.visibility</p:attrName>
                                        </p:attrNameLst>
                                      </p:cBhvr>
                                      <p:to>
                                        <p:strVal val="visible"/>
                                      </p:to>
                                    </p:set>
                                    <p:animEffect filter="fade" transition="in">
                                      <p:cBhvr>
                                        <p:cTn dur="1000"/>
                                        <p:tgtEl>
                                          <p:spTgt spid="1229"/>
                                        </p:tgtEl>
                                      </p:cBhvr>
                                    </p:animEffect>
                                  </p:childTnLst>
                                </p:cTn>
                              </p:par>
                              <p:par>
                                <p:cTn fill="hold" nodeType="withEffect" presetClass="entr" presetID="10" presetSubtype="0">
                                  <p:stCondLst>
                                    <p:cond delay="0"/>
                                  </p:stCondLst>
                                  <p:childTnLst>
                                    <p:set>
                                      <p:cBhvr>
                                        <p:cTn dur="1" fill="hold">
                                          <p:stCondLst>
                                            <p:cond delay="0"/>
                                          </p:stCondLst>
                                        </p:cTn>
                                        <p:tgtEl>
                                          <p:spTgt spid="1233"/>
                                        </p:tgtEl>
                                        <p:attrNameLst>
                                          <p:attrName>style.visibility</p:attrName>
                                        </p:attrNameLst>
                                      </p:cBhvr>
                                      <p:to>
                                        <p:strVal val="visible"/>
                                      </p:to>
                                    </p:set>
                                    <p:animEffect filter="fade" transition="in">
                                      <p:cBhvr>
                                        <p:cTn dur="1000"/>
                                        <p:tgtEl>
                                          <p:spTgt spid="12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229"/>
                                        </p:tgtEl>
                                      </p:cBhvr>
                                    </p:animEffect>
                                    <p:set>
                                      <p:cBhvr>
                                        <p:cTn dur="1" fill="hold">
                                          <p:stCondLst>
                                            <p:cond delay="1000"/>
                                          </p:stCondLst>
                                        </p:cTn>
                                        <p:tgtEl>
                                          <p:spTgt spid="1229"/>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233"/>
                                        </p:tgtEl>
                                      </p:cBhvr>
                                    </p:animEffect>
                                    <p:set>
                                      <p:cBhvr>
                                        <p:cTn dur="1" fill="hold">
                                          <p:stCondLst>
                                            <p:cond delay="500"/>
                                          </p:stCondLst>
                                        </p:cTn>
                                        <p:tgtEl>
                                          <p:spTgt spid="123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gtEl>
                                        <p:attrNameLst>
                                          <p:attrName>style.visibility</p:attrName>
                                        </p:attrNameLst>
                                      </p:cBhvr>
                                      <p:to>
                                        <p:strVal val="visible"/>
                                      </p:to>
                                    </p:set>
                                    <p:animEffect filter="fade" transition="in">
                                      <p:cBhvr>
                                        <p:cTn dur="1000"/>
                                        <p:tgtEl>
                                          <p:spTgt spid="1237"/>
                                        </p:tgtEl>
                                      </p:cBhvr>
                                    </p:animEffect>
                                  </p:childTnLst>
                                </p:cTn>
                              </p:par>
                              <p:par>
                                <p:cTn fill="hold" nodeType="withEffect" presetClass="entr" presetID="10" presetSubtype="0">
                                  <p:stCondLst>
                                    <p:cond delay="0"/>
                                  </p:stCondLst>
                                  <p:childTnLst>
                                    <p:set>
                                      <p:cBhvr>
                                        <p:cTn dur="1" fill="hold">
                                          <p:stCondLst>
                                            <p:cond delay="0"/>
                                          </p:stCondLst>
                                        </p:cTn>
                                        <p:tgtEl>
                                          <p:spTgt spid="1234"/>
                                        </p:tgtEl>
                                        <p:attrNameLst>
                                          <p:attrName>style.visibility</p:attrName>
                                        </p:attrNameLst>
                                      </p:cBhvr>
                                      <p:to>
                                        <p:strVal val="visible"/>
                                      </p:to>
                                    </p:set>
                                    <p:animEffect filter="fade" transition="in">
                                      <p:cBhvr>
                                        <p:cTn dur="1000"/>
                                        <p:tgtEl>
                                          <p:spTgt spid="12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9"/>
                                        </p:tgtEl>
                                        <p:attrNameLst>
                                          <p:attrName>style.visibility</p:attrName>
                                        </p:attrNameLst>
                                      </p:cBhvr>
                                      <p:to>
                                        <p:strVal val="visible"/>
                                      </p:to>
                                    </p:set>
                                    <p:animEffect filter="fade" transition="in">
                                      <p:cBhvr>
                                        <p:cTn dur="1000"/>
                                        <p:tgtEl>
                                          <p:spTgt spid="1239"/>
                                        </p:tgtEl>
                                      </p:cBhvr>
                                    </p:animEffect>
                                  </p:childTnLst>
                                </p:cTn>
                              </p:par>
                              <p:par>
                                <p:cTn fill="hold" nodeType="withEffect" presetClass="entr" presetID="10" presetSubtype="0">
                                  <p:stCondLst>
                                    <p:cond delay="0"/>
                                  </p:stCondLst>
                                  <p:childTnLst>
                                    <p:set>
                                      <p:cBhvr>
                                        <p:cTn dur="1" fill="hold">
                                          <p:stCondLst>
                                            <p:cond delay="0"/>
                                          </p:stCondLst>
                                        </p:cTn>
                                        <p:tgtEl>
                                          <p:spTgt spid="1236"/>
                                        </p:tgtEl>
                                        <p:attrNameLst>
                                          <p:attrName>style.visibility</p:attrName>
                                        </p:attrNameLst>
                                      </p:cBhvr>
                                      <p:to>
                                        <p:strVal val="visible"/>
                                      </p:to>
                                    </p:set>
                                    <p:animEffect filter="fade" transition="in">
                                      <p:cBhvr>
                                        <p:cTn dur="1000"/>
                                        <p:tgtEl>
                                          <p:spTgt spid="1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8"/>
                                        </p:tgtEl>
                                        <p:attrNameLst>
                                          <p:attrName>style.visibility</p:attrName>
                                        </p:attrNameLst>
                                      </p:cBhvr>
                                      <p:to>
                                        <p:strVal val="visible"/>
                                      </p:to>
                                    </p:set>
                                    <p:animEffect filter="fade" transition="in">
                                      <p:cBhvr>
                                        <p:cTn dur="1000"/>
                                        <p:tgtEl>
                                          <p:spTgt spid="1238"/>
                                        </p:tgtEl>
                                      </p:cBhvr>
                                    </p:animEffect>
                                  </p:childTnLst>
                                </p:cTn>
                              </p:par>
                              <p:par>
                                <p:cTn fill="hold" nodeType="withEffect" presetClass="entr" presetID="10" presetSubtype="0">
                                  <p:stCondLst>
                                    <p:cond delay="0"/>
                                  </p:stCondLst>
                                  <p:childTnLst>
                                    <p:set>
                                      <p:cBhvr>
                                        <p:cTn dur="1" fill="hold">
                                          <p:stCondLst>
                                            <p:cond delay="0"/>
                                          </p:stCondLst>
                                        </p:cTn>
                                        <p:tgtEl>
                                          <p:spTgt spid="1235"/>
                                        </p:tgtEl>
                                        <p:attrNameLst>
                                          <p:attrName>style.visibility</p:attrName>
                                        </p:attrNameLst>
                                      </p:cBhvr>
                                      <p:to>
                                        <p:strVal val="visible"/>
                                      </p:to>
                                    </p:set>
                                    <p:animEffect filter="fade" transition="in">
                                      <p:cBhvr>
                                        <p:cTn dur="1000"/>
                                        <p:tgtEl>
                                          <p:spTgt spid="1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9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Top-down</a:t>
            </a:r>
            <a:endParaRPr/>
          </a:p>
        </p:txBody>
      </p:sp>
      <p:sp>
        <p:nvSpPr>
          <p:cNvPr id="1245" name="Google Shape;1245;p9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46" name="Google Shape;1246;p94"/>
          <p:cNvSpPr txBox="1"/>
          <p:nvPr>
            <p:ph idx="2" type="body"/>
          </p:nvPr>
        </p:nvSpPr>
        <p:spPr>
          <a:xfrm>
            <a:off x="405675" y="1208325"/>
            <a:ext cx="36924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Boss decides</a:t>
            </a:r>
            <a:endParaRPr sz="1400"/>
          </a:p>
          <a:p>
            <a:pPr indent="-317500" lvl="0" marL="457200" rtl="0" algn="l">
              <a:spcBef>
                <a:spcPts val="0"/>
              </a:spcBef>
              <a:spcAft>
                <a:spcPts val="0"/>
              </a:spcAft>
              <a:buSzPts val="1400"/>
              <a:buChar char="●"/>
            </a:pPr>
            <a:r>
              <a:rPr lang="en" sz="1400"/>
              <a:t>Follow the decision</a:t>
            </a:r>
            <a:endParaRPr sz="1400"/>
          </a:p>
          <a:p>
            <a:pPr indent="-317500" lvl="0" marL="457200" rtl="0" algn="l">
              <a:spcBef>
                <a:spcPts val="0"/>
              </a:spcBef>
              <a:spcAft>
                <a:spcPts val="0"/>
              </a:spcAft>
              <a:buSzPts val="1400"/>
              <a:buChar char="●"/>
            </a:pPr>
            <a:r>
              <a:rPr lang="en" sz="1400"/>
              <a:t>Make decisions quickly</a:t>
            </a:r>
            <a:endParaRPr sz="1400"/>
          </a:p>
          <a:p>
            <a:pPr indent="-317500" lvl="0" marL="457200" rtl="0" algn="l">
              <a:spcBef>
                <a:spcPts val="0"/>
              </a:spcBef>
              <a:spcAft>
                <a:spcPts val="0"/>
              </a:spcAft>
              <a:buSzPts val="1400"/>
              <a:buChar char="●"/>
            </a:pPr>
            <a:r>
              <a:rPr lang="en" sz="1400"/>
              <a:t>If no movement - vote</a:t>
            </a:r>
            <a:endParaRPr sz="1400"/>
          </a:p>
          <a:p>
            <a:pPr indent="-317500" lvl="0" marL="457200" rtl="0" algn="l">
              <a:spcBef>
                <a:spcPts val="0"/>
              </a:spcBef>
              <a:spcAft>
                <a:spcPts val="0"/>
              </a:spcAft>
              <a:buSzPts val="1400"/>
              <a:buChar char="●"/>
            </a:pPr>
            <a:r>
              <a:rPr lang="en" sz="1400"/>
              <a:t>Remain flexible</a:t>
            </a:r>
            <a:endParaRPr sz="14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9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Deciding</a:t>
            </a:r>
            <a:endParaRPr/>
          </a:p>
        </p:txBody>
      </p:sp>
      <p:sp>
        <p:nvSpPr>
          <p:cNvPr id="1252" name="Google Shape;1252;p95"/>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53" name="Google Shape;1253;p95"/>
          <p:cNvSpPr txBox="1"/>
          <p:nvPr/>
        </p:nvSpPr>
        <p:spPr>
          <a:xfrm>
            <a:off x="1529624" y="416407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5.3. Deciding. The Culture Map (p. 150), by Erin Meyer, 2014, New York: PublicAffairs.</a:t>
            </a:r>
            <a:endParaRPr i="1" sz="1000">
              <a:latin typeface="Proxima Nova"/>
              <a:ea typeface="Proxima Nova"/>
              <a:cs typeface="Proxima Nova"/>
              <a:sym typeface="Proxima Nova"/>
            </a:endParaRPr>
          </a:p>
        </p:txBody>
      </p:sp>
      <p:pic>
        <p:nvPicPr>
          <p:cNvPr id="1254" name="Google Shape;1254;p95"/>
          <p:cNvPicPr preferRelativeResize="0"/>
          <p:nvPr/>
        </p:nvPicPr>
        <p:blipFill>
          <a:blip r:embed="rId3">
            <a:alphaModFix/>
          </a:blip>
          <a:stretch>
            <a:fillRect/>
          </a:stretch>
        </p:blipFill>
        <p:spPr>
          <a:xfrm>
            <a:off x="1415637" y="3067525"/>
            <a:ext cx="6211174" cy="1167700"/>
          </a:xfrm>
          <a:prstGeom prst="rect">
            <a:avLst/>
          </a:prstGeom>
          <a:noFill/>
          <a:ln>
            <a:noFill/>
          </a:ln>
        </p:spPr>
      </p:pic>
      <p:sp>
        <p:nvSpPr>
          <p:cNvPr id="1255" name="Google Shape;1255;p95"/>
          <p:cNvSpPr txBox="1"/>
          <p:nvPr/>
        </p:nvSpPr>
        <p:spPr>
          <a:xfrm>
            <a:off x="1529608" y="246408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4.1. Leading. The Culture Map (p. 125), by Erin Meyer, 2014, New York: PublicAffairs.</a:t>
            </a:r>
            <a:endParaRPr i="1" sz="1000">
              <a:latin typeface="Proxima Nova"/>
              <a:ea typeface="Proxima Nova"/>
              <a:cs typeface="Proxima Nova"/>
              <a:sym typeface="Proxima Nova"/>
            </a:endParaRPr>
          </a:p>
        </p:txBody>
      </p:sp>
      <p:pic>
        <p:nvPicPr>
          <p:cNvPr id="1256" name="Google Shape;1256;p95"/>
          <p:cNvPicPr preferRelativeResize="0"/>
          <p:nvPr/>
        </p:nvPicPr>
        <p:blipFill>
          <a:blip r:embed="rId4">
            <a:alphaModFix/>
          </a:blip>
          <a:stretch>
            <a:fillRect/>
          </a:stretch>
        </p:blipFill>
        <p:spPr>
          <a:xfrm>
            <a:off x="1416820" y="1180929"/>
            <a:ext cx="6208774" cy="128314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4"/>
                                        </p:tgtEl>
                                        <p:attrNameLst>
                                          <p:attrName>style.visibility</p:attrName>
                                        </p:attrNameLst>
                                      </p:cBhvr>
                                      <p:to>
                                        <p:strVal val="visible"/>
                                      </p:to>
                                    </p:set>
                                    <p:animEffect filter="fade" transition="in">
                                      <p:cBhvr>
                                        <p:cTn dur="1000"/>
                                        <p:tgtEl>
                                          <p:spTgt spid="1254"/>
                                        </p:tgtEl>
                                      </p:cBhvr>
                                    </p:animEffect>
                                  </p:childTnLst>
                                </p:cTn>
                              </p:par>
                              <p:par>
                                <p:cTn fill="hold" nodeType="withEffect" presetClass="entr" presetID="10" presetSubtype="0">
                                  <p:stCondLst>
                                    <p:cond delay="0"/>
                                  </p:stCondLst>
                                  <p:childTnLst>
                                    <p:set>
                                      <p:cBhvr>
                                        <p:cTn dur="1" fill="hold">
                                          <p:stCondLst>
                                            <p:cond delay="0"/>
                                          </p:stCondLst>
                                        </p:cTn>
                                        <p:tgtEl>
                                          <p:spTgt spid="1253"/>
                                        </p:tgtEl>
                                        <p:attrNameLst>
                                          <p:attrName>style.visibility</p:attrName>
                                        </p:attrNameLst>
                                      </p:cBhvr>
                                      <p:to>
                                        <p:strVal val="visible"/>
                                      </p:to>
                                    </p:set>
                                    <p:animEffect filter="fade" transition="in">
                                      <p:cBhvr>
                                        <p:cTn dur="1000"/>
                                        <p:tgtEl>
                                          <p:spTgt spid="1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9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Decision-making</a:t>
            </a:r>
            <a:endParaRPr/>
          </a:p>
        </p:txBody>
      </p:sp>
      <p:sp>
        <p:nvSpPr>
          <p:cNvPr id="1262" name="Google Shape;1262;p96"/>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63" name="Google Shape;1263;p96"/>
          <p:cNvSpPr txBox="1"/>
          <p:nvPr>
            <p:ph idx="2" type="body"/>
          </p:nvPr>
        </p:nvSpPr>
        <p:spPr>
          <a:xfrm>
            <a:off x="405675" y="1208325"/>
            <a:ext cx="24423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Choose a method</a:t>
            </a:r>
            <a:r>
              <a:rPr lang="en" sz="1400"/>
              <a:t>	</a:t>
            </a:r>
            <a:endParaRPr sz="1400"/>
          </a:p>
          <a:p>
            <a:pPr indent="-317500" lvl="0" marL="457200" rtl="0" algn="l">
              <a:spcBef>
                <a:spcPts val="0"/>
              </a:spcBef>
              <a:spcAft>
                <a:spcPts val="0"/>
              </a:spcAft>
              <a:buSzPts val="1400"/>
              <a:buChar char="●"/>
            </a:pPr>
            <a:r>
              <a:rPr lang="en" sz="1400"/>
              <a:t>Vote or boss</a:t>
            </a:r>
            <a:endParaRPr sz="1400"/>
          </a:p>
          <a:p>
            <a:pPr indent="-317500" lvl="0" marL="457200" rtl="0" algn="l">
              <a:spcBef>
                <a:spcPts val="0"/>
              </a:spcBef>
              <a:spcAft>
                <a:spcPts val="0"/>
              </a:spcAft>
              <a:buSzPts val="1400"/>
              <a:buChar char="●"/>
            </a:pPr>
            <a:r>
              <a:rPr lang="en" sz="1400"/>
              <a:t>Deadline</a:t>
            </a:r>
            <a:endParaRPr sz="1400"/>
          </a:p>
          <a:p>
            <a:pPr indent="-317500" lvl="0" marL="457200" rtl="0" algn="l">
              <a:spcBef>
                <a:spcPts val="0"/>
              </a:spcBef>
              <a:spcAft>
                <a:spcPts val="0"/>
              </a:spcAft>
              <a:buSzPts val="1400"/>
              <a:buChar char="●"/>
            </a:pPr>
            <a:r>
              <a:rPr lang="en" sz="1400"/>
              <a:t>Flexibility</a:t>
            </a:r>
            <a:endParaRPr sz="14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9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Deciding</a:t>
            </a:r>
            <a:endParaRPr/>
          </a:p>
        </p:txBody>
      </p:sp>
      <p:sp>
        <p:nvSpPr>
          <p:cNvPr id="1269" name="Google Shape;1269;p97"/>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70" name="Google Shape;1270;p97"/>
          <p:cNvSpPr txBox="1"/>
          <p:nvPr/>
        </p:nvSpPr>
        <p:spPr>
          <a:xfrm>
            <a:off x="1529624" y="254033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5.3. Deciding. The Culture Map (p. 150), by Erin Meyer, 2014, New York: PublicAffairs.</a:t>
            </a:r>
            <a:endParaRPr i="1" sz="1000">
              <a:latin typeface="Proxima Nova"/>
              <a:ea typeface="Proxima Nova"/>
              <a:cs typeface="Proxima Nova"/>
              <a:sym typeface="Proxima Nova"/>
            </a:endParaRPr>
          </a:p>
        </p:txBody>
      </p:sp>
      <p:pic>
        <p:nvPicPr>
          <p:cNvPr id="1271" name="Google Shape;1271;p97"/>
          <p:cNvPicPr preferRelativeResize="0"/>
          <p:nvPr/>
        </p:nvPicPr>
        <p:blipFill>
          <a:blip r:embed="rId3">
            <a:alphaModFix/>
          </a:blip>
          <a:stretch>
            <a:fillRect/>
          </a:stretch>
        </p:blipFill>
        <p:spPr>
          <a:xfrm>
            <a:off x="1415637" y="1443785"/>
            <a:ext cx="6211174" cy="1167700"/>
          </a:xfrm>
          <a:prstGeom prst="rect">
            <a:avLst/>
          </a:prstGeom>
          <a:noFill/>
          <a:ln>
            <a:noFill/>
          </a:ln>
        </p:spPr>
      </p:pic>
      <p:sp>
        <p:nvSpPr>
          <p:cNvPr id="1272" name="Google Shape;1272;p97"/>
          <p:cNvSpPr txBox="1"/>
          <p:nvPr/>
        </p:nvSpPr>
        <p:spPr>
          <a:xfrm>
            <a:off x="5729022" y="44243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Germany</a:t>
            </a:r>
            <a:endParaRPr b="1" sz="1000">
              <a:latin typeface="Proxima Nova"/>
              <a:ea typeface="Proxima Nova"/>
              <a:cs typeface="Proxima Nova"/>
              <a:sym typeface="Proxima Nova"/>
            </a:endParaRPr>
          </a:p>
        </p:txBody>
      </p:sp>
      <p:sp>
        <p:nvSpPr>
          <p:cNvPr id="1273" name="Google Shape;1273;p97"/>
          <p:cNvSpPr txBox="1"/>
          <p:nvPr/>
        </p:nvSpPr>
        <p:spPr>
          <a:xfrm>
            <a:off x="1815935" y="44243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Nigeria</a:t>
            </a:r>
            <a:endParaRPr b="1" sz="1000">
              <a:latin typeface="Proxima Nova"/>
              <a:ea typeface="Proxima Nova"/>
              <a:cs typeface="Proxima Nova"/>
              <a:sym typeface="Proxima Nova"/>
            </a:endParaRPr>
          </a:p>
        </p:txBody>
      </p:sp>
      <p:cxnSp>
        <p:nvCxnSpPr>
          <p:cNvPr id="1274" name="Google Shape;1274;p97"/>
          <p:cNvCxnSpPr/>
          <p:nvPr/>
        </p:nvCxnSpPr>
        <p:spPr>
          <a:xfrm>
            <a:off x="4220880" y="3689350"/>
            <a:ext cx="1053300" cy="0"/>
          </a:xfrm>
          <a:prstGeom prst="straightConnector1">
            <a:avLst/>
          </a:prstGeom>
          <a:noFill/>
          <a:ln cap="flat" cmpd="sng" w="38100">
            <a:solidFill>
              <a:srgbClr val="980000"/>
            </a:solidFill>
            <a:prstDash val="solid"/>
            <a:round/>
            <a:headEnd len="med" w="med" type="none"/>
            <a:tailEnd len="med" w="med" type="triangle"/>
          </a:ln>
        </p:spPr>
      </p:cxnSp>
      <p:pic>
        <p:nvPicPr>
          <p:cNvPr id="1275" name="Google Shape;1275;p97"/>
          <p:cNvPicPr preferRelativeResize="0"/>
          <p:nvPr/>
        </p:nvPicPr>
        <p:blipFill>
          <a:blip r:embed="rId4">
            <a:alphaModFix/>
          </a:blip>
          <a:stretch>
            <a:fillRect/>
          </a:stretch>
        </p:blipFill>
        <p:spPr>
          <a:xfrm>
            <a:off x="1306225" y="3003550"/>
            <a:ext cx="2743200" cy="1371600"/>
          </a:xfrm>
          <a:prstGeom prst="rect">
            <a:avLst/>
          </a:prstGeom>
          <a:noFill/>
          <a:ln cap="flat" cmpd="sng" w="9525">
            <a:solidFill>
              <a:schemeClr val="dk2"/>
            </a:solidFill>
            <a:prstDash val="solid"/>
            <a:round/>
            <a:headEnd len="sm" w="sm" type="none"/>
            <a:tailEnd len="sm" w="sm" type="none"/>
          </a:ln>
        </p:spPr>
      </p:pic>
      <p:pic>
        <p:nvPicPr>
          <p:cNvPr id="1276" name="Google Shape;1276;p97"/>
          <p:cNvPicPr preferRelativeResize="0"/>
          <p:nvPr/>
        </p:nvPicPr>
        <p:blipFill>
          <a:blip r:embed="rId5">
            <a:alphaModFix/>
          </a:blip>
          <a:stretch>
            <a:fillRect/>
          </a:stretch>
        </p:blipFill>
        <p:spPr>
          <a:xfrm>
            <a:off x="5445625" y="3003550"/>
            <a:ext cx="2290571" cy="13716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2"/>
                                        </p:tgtEl>
                                        <p:attrNameLst>
                                          <p:attrName>style.visibility</p:attrName>
                                        </p:attrNameLst>
                                      </p:cBhvr>
                                      <p:to>
                                        <p:strVal val="visible"/>
                                      </p:to>
                                    </p:set>
                                    <p:animEffect filter="fade" transition="in">
                                      <p:cBhvr>
                                        <p:cTn dur="1000"/>
                                        <p:tgtEl>
                                          <p:spTgt spid="1272"/>
                                        </p:tgtEl>
                                      </p:cBhvr>
                                    </p:animEffect>
                                  </p:childTnLst>
                                </p:cTn>
                              </p:par>
                              <p:par>
                                <p:cTn fill="hold" nodeType="withEffect" presetClass="entr" presetID="10" presetSubtype="0">
                                  <p:stCondLst>
                                    <p:cond delay="0"/>
                                  </p:stCondLst>
                                  <p:childTnLst>
                                    <p:set>
                                      <p:cBhvr>
                                        <p:cTn dur="1" fill="hold">
                                          <p:stCondLst>
                                            <p:cond delay="0"/>
                                          </p:stCondLst>
                                        </p:cTn>
                                        <p:tgtEl>
                                          <p:spTgt spid="1273"/>
                                        </p:tgtEl>
                                        <p:attrNameLst>
                                          <p:attrName>style.visibility</p:attrName>
                                        </p:attrNameLst>
                                      </p:cBhvr>
                                      <p:to>
                                        <p:strVal val="visible"/>
                                      </p:to>
                                    </p:set>
                                    <p:animEffect filter="fade" transition="in">
                                      <p:cBhvr>
                                        <p:cTn dur="1000"/>
                                        <p:tgtEl>
                                          <p:spTgt spid="1273"/>
                                        </p:tgtEl>
                                      </p:cBhvr>
                                    </p:animEffect>
                                  </p:childTnLst>
                                </p:cTn>
                              </p:par>
                              <p:par>
                                <p:cTn fill="hold" nodeType="withEffect" presetClass="entr" presetID="10" presetSubtype="0">
                                  <p:stCondLst>
                                    <p:cond delay="0"/>
                                  </p:stCondLst>
                                  <p:childTnLst>
                                    <p:set>
                                      <p:cBhvr>
                                        <p:cTn dur="1" fill="hold">
                                          <p:stCondLst>
                                            <p:cond delay="0"/>
                                          </p:stCondLst>
                                        </p:cTn>
                                        <p:tgtEl>
                                          <p:spTgt spid="1274"/>
                                        </p:tgtEl>
                                        <p:attrNameLst>
                                          <p:attrName>style.visibility</p:attrName>
                                        </p:attrNameLst>
                                      </p:cBhvr>
                                      <p:to>
                                        <p:strVal val="visible"/>
                                      </p:to>
                                    </p:set>
                                    <p:animEffect filter="fade" transition="in">
                                      <p:cBhvr>
                                        <p:cTn dur="1000"/>
                                        <p:tgtEl>
                                          <p:spTgt spid="1274"/>
                                        </p:tgtEl>
                                      </p:cBhvr>
                                    </p:animEffect>
                                  </p:childTnLst>
                                </p:cTn>
                              </p:par>
                              <p:par>
                                <p:cTn fill="hold" nodeType="withEffect" presetClass="entr" presetID="10" presetSubtype="0">
                                  <p:stCondLst>
                                    <p:cond delay="0"/>
                                  </p:stCondLst>
                                  <p:childTnLst>
                                    <p:set>
                                      <p:cBhvr>
                                        <p:cTn dur="1" fill="hold">
                                          <p:stCondLst>
                                            <p:cond delay="0"/>
                                          </p:stCondLst>
                                        </p:cTn>
                                        <p:tgtEl>
                                          <p:spTgt spid="1275"/>
                                        </p:tgtEl>
                                        <p:attrNameLst>
                                          <p:attrName>style.visibility</p:attrName>
                                        </p:attrNameLst>
                                      </p:cBhvr>
                                      <p:to>
                                        <p:strVal val="visible"/>
                                      </p:to>
                                    </p:set>
                                    <p:animEffect filter="fade" transition="in">
                                      <p:cBhvr>
                                        <p:cTn dur="1000"/>
                                        <p:tgtEl>
                                          <p:spTgt spid="1275"/>
                                        </p:tgtEl>
                                      </p:cBhvr>
                                    </p:animEffect>
                                  </p:childTnLst>
                                </p:cTn>
                              </p:par>
                              <p:par>
                                <p:cTn fill="hold" nodeType="withEffect" presetClass="entr" presetID="10" presetSubtype="0">
                                  <p:stCondLst>
                                    <p:cond delay="0"/>
                                  </p:stCondLst>
                                  <p:childTnLst>
                                    <p:set>
                                      <p:cBhvr>
                                        <p:cTn dur="1" fill="hold">
                                          <p:stCondLst>
                                            <p:cond delay="0"/>
                                          </p:stCondLst>
                                        </p:cTn>
                                        <p:tgtEl>
                                          <p:spTgt spid="1276"/>
                                        </p:tgtEl>
                                        <p:attrNameLst>
                                          <p:attrName>style.visibility</p:attrName>
                                        </p:attrNameLst>
                                      </p:cBhvr>
                                      <p:to>
                                        <p:strVal val="visible"/>
                                      </p:to>
                                    </p:set>
                                    <p:animEffect filter="fade" transition="in">
                                      <p:cBhvr>
                                        <p:cTn dur="1000"/>
                                        <p:tgtEl>
                                          <p:spTgt spid="1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9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Deciding</a:t>
            </a:r>
            <a:endParaRPr/>
          </a:p>
        </p:txBody>
      </p:sp>
      <p:sp>
        <p:nvSpPr>
          <p:cNvPr id="1282" name="Google Shape;1282;p98"/>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83" name="Google Shape;1283;p98"/>
          <p:cNvSpPr txBox="1"/>
          <p:nvPr/>
        </p:nvSpPr>
        <p:spPr>
          <a:xfrm>
            <a:off x="1529624" y="254033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5.3. Deciding. The Culture Map (p. 150), by Erin Meyer, 2014, New York: PublicAffairs.</a:t>
            </a:r>
            <a:endParaRPr i="1" sz="1000">
              <a:latin typeface="Proxima Nova"/>
              <a:ea typeface="Proxima Nova"/>
              <a:cs typeface="Proxima Nova"/>
              <a:sym typeface="Proxima Nova"/>
            </a:endParaRPr>
          </a:p>
        </p:txBody>
      </p:sp>
      <p:pic>
        <p:nvPicPr>
          <p:cNvPr id="1284" name="Google Shape;1284;p98"/>
          <p:cNvPicPr preferRelativeResize="0"/>
          <p:nvPr/>
        </p:nvPicPr>
        <p:blipFill>
          <a:blip r:embed="rId3">
            <a:alphaModFix/>
          </a:blip>
          <a:stretch>
            <a:fillRect/>
          </a:stretch>
        </p:blipFill>
        <p:spPr>
          <a:xfrm>
            <a:off x="1415637" y="1443785"/>
            <a:ext cx="6211174" cy="1167700"/>
          </a:xfrm>
          <a:prstGeom prst="rect">
            <a:avLst/>
          </a:prstGeom>
          <a:noFill/>
          <a:ln>
            <a:noFill/>
          </a:ln>
        </p:spPr>
      </p:pic>
      <p:sp>
        <p:nvSpPr>
          <p:cNvPr id="1285" name="Google Shape;1285;p98"/>
          <p:cNvSpPr txBox="1"/>
          <p:nvPr/>
        </p:nvSpPr>
        <p:spPr>
          <a:xfrm>
            <a:off x="5615610" y="44184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Russia</a:t>
            </a:r>
            <a:endParaRPr b="1" sz="1000">
              <a:latin typeface="Proxima Nova"/>
              <a:ea typeface="Proxima Nova"/>
              <a:cs typeface="Proxima Nova"/>
              <a:sym typeface="Proxima Nova"/>
            </a:endParaRPr>
          </a:p>
        </p:txBody>
      </p:sp>
      <p:sp>
        <p:nvSpPr>
          <p:cNvPr id="1286" name="Google Shape;1286;p98"/>
          <p:cNvSpPr txBox="1"/>
          <p:nvPr/>
        </p:nvSpPr>
        <p:spPr>
          <a:xfrm>
            <a:off x="1873172" y="4418400"/>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Sweden</a:t>
            </a:r>
            <a:endParaRPr b="1" sz="1000">
              <a:latin typeface="Proxima Nova"/>
              <a:ea typeface="Proxima Nova"/>
              <a:cs typeface="Proxima Nova"/>
              <a:sym typeface="Proxima Nova"/>
            </a:endParaRPr>
          </a:p>
        </p:txBody>
      </p:sp>
      <p:cxnSp>
        <p:nvCxnSpPr>
          <p:cNvPr id="1287" name="Google Shape;1287;p98"/>
          <p:cNvCxnSpPr/>
          <p:nvPr/>
        </p:nvCxnSpPr>
        <p:spPr>
          <a:xfrm>
            <a:off x="4107468" y="3683450"/>
            <a:ext cx="1053300" cy="0"/>
          </a:xfrm>
          <a:prstGeom prst="straightConnector1">
            <a:avLst/>
          </a:prstGeom>
          <a:noFill/>
          <a:ln cap="flat" cmpd="sng" w="38100">
            <a:solidFill>
              <a:srgbClr val="980000"/>
            </a:solidFill>
            <a:prstDash val="solid"/>
            <a:round/>
            <a:headEnd len="med" w="med" type="none"/>
            <a:tailEnd len="med" w="med" type="triangle"/>
          </a:ln>
        </p:spPr>
      </p:cxnSp>
      <p:pic>
        <p:nvPicPr>
          <p:cNvPr id="1288" name="Google Shape;1288;p98"/>
          <p:cNvPicPr preferRelativeResize="0"/>
          <p:nvPr/>
        </p:nvPicPr>
        <p:blipFill>
          <a:blip r:embed="rId4">
            <a:alphaModFix/>
          </a:blip>
          <a:stretch>
            <a:fillRect/>
          </a:stretch>
        </p:blipFill>
        <p:spPr>
          <a:xfrm>
            <a:off x="1637788" y="2997650"/>
            <a:ext cx="2194560" cy="1371600"/>
          </a:xfrm>
          <a:prstGeom prst="rect">
            <a:avLst/>
          </a:prstGeom>
          <a:noFill/>
          <a:ln cap="flat" cmpd="sng" w="9525">
            <a:solidFill>
              <a:schemeClr val="dk2"/>
            </a:solidFill>
            <a:prstDash val="solid"/>
            <a:round/>
            <a:headEnd len="sm" w="sm" type="none"/>
            <a:tailEnd len="sm" w="sm" type="none"/>
          </a:ln>
        </p:spPr>
      </p:pic>
      <p:pic>
        <p:nvPicPr>
          <p:cNvPr id="1289" name="Google Shape;1289;p98"/>
          <p:cNvPicPr preferRelativeResize="0"/>
          <p:nvPr/>
        </p:nvPicPr>
        <p:blipFill>
          <a:blip r:embed="rId5">
            <a:alphaModFix/>
          </a:blip>
          <a:stretch>
            <a:fillRect/>
          </a:stretch>
        </p:blipFill>
        <p:spPr>
          <a:xfrm>
            <a:off x="5448813" y="2997650"/>
            <a:ext cx="2057400" cy="13716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85"/>
                                        </p:tgtEl>
                                        <p:attrNameLst>
                                          <p:attrName>style.visibility</p:attrName>
                                        </p:attrNameLst>
                                      </p:cBhvr>
                                      <p:to>
                                        <p:strVal val="visible"/>
                                      </p:to>
                                    </p:set>
                                    <p:animEffect filter="fade" transition="in">
                                      <p:cBhvr>
                                        <p:cTn dur="1000"/>
                                        <p:tgtEl>
                                          <p:spTgt spid="1285"/>
                                        </p:tgtEl>
                                      </p:cBhvr>
                                    </p:animEffect>
                                  </p:childTnLst>
                                </p:cTn>
                              </p:par>
                              <p:par>
                                <p:cTn fill="hold" nodeType="withEffect" presetClass="entr" presetID="10" presetSubtype="0">
                                  <p:stCondLst>
                                    <p:cond delay="0"/>
                                  </p:stCondLst>
                                  <p:childTnLst>
                                    <p:set>
                                      <p:cBhvr>
                                        <p:cTn dur="1" fill="hold">
                                          <p:stCondLst>
                                            <p:cond delay="0"/>
                                          </p:stCondLst>
                                        </p:cTn>
                                        <p:tgtEl>
                                          <p:spTgt spid="1286"/>
                                        </p:tgtEl>
                                        <p:attrNameLst>
                                          <p:attrName>style.visibility</p:attrName>
                                        </p:attrNameLst>
                                      </p:cBhvr>
                                      <p:to>
                                        <p:strVal val="visible"/>
                                      </p:to>
                                    </p:set>
                                    <p:animEffect filter="fade" transition="in">
                                      <p:cBhvr>
                                        <p:cTn dur="1000"/>
                                        <p:tgtEl>
                                          <p:spTgt spid="1286"/>
                                        </p:tgtEl>
                                      </p:cBhvr>
                                    </p:animEffect>
                                  </p:childTnLst>
                                </p:cTn>
                              </p:par>
                              <p:par>
                                <p:cTn fill="hold" nodeType="withEffect" presetClass="entr" presetID="10" presetSubtype="0">
                                  <p:stCondLst>
                                    <p:cond delay="0"/>
                                  </p:stCondLst>
                                  <p:childTnLst>
                                    <p:set>
                                      <p:cBhvr>
                                        <p:cTn dur="1" fill="hold">
                                          <p:stCondLst>
                                            <p:cond delay="0"/>
                                          </p:stCondLst>
                                        </p:cTn>
                                        <p:tgtEl>
                                          <p:spTgt spid="1287"/>
                                        </p:tgtEl>
                                        <p:attrNameLst>
                                          <p:attrName>style.visibility</p:attrName>
                                        </p:attrNameLst>
                                      </p:cBhvr>
                                      <p:to>
                                        <p:strVal val="visible"/>
                                      </p:to>
                                    </p:set>
                                    <p:animEffect filter="fade" transition="in">
                                      <p:cBhvr>
                                        <p:cTn dur="1000"/>
                                        <p:tgtEl>
                                          <p:spTgt spid="1287"/>
                                        </p:tgtEl>
                                      </p:cBhvr>
                                    </p:animEffect>
                                  </p:childTnLst>
                                </p:cTn>
                              </p:par>
                              <p:par>
                                <p:cTn fill="hold" nodeType="withEffect" presetClass="entr" presetID="10" presetSubtype="0">
                                  <p:stCondLst>
                                    <p:cond delay="0"/>
                                  </p:stCondLst>
                                  <p:childTnLst>
                                    <p:set>
                                      <p:cBhvr>
                                        <p:cTn dur="1" fill="hold">
                                          <p:stCondLst>
                                            <p:cond delay="0"/>
                                          </p:stCondLst>
                                        </p:cTn>
                                        <p:tgtEl>
                                          <p:spTgt spid="1288"/>
                                        </p:tgtEl>
                                        <p:attrNameLst>
                                          <p:attrName>style.visibility</p:attrName>
                                        </p:attrNameLst>
                                      </p:cBhvr>
                                      <p:to>
                                        <p:strVal val="visible"/>
                                      </p:to>
                                    </p:set>
                                    <p:animEffect filter="fade" transition="in">
                                      <p:cBhvr>
                                        <p:cTn dur="1000"/>
                                        <p:tgtEl>
                                          <p:spTgt spid="1288"/>
                                        </p:tgtEl>
                                      </p:cBhvr>
                                    </p:animEffect>
                                  </p:childTnLst>
                                </p:cTn>
                              </p:par>
                              <p:par>
                                <p:cTn fill="hold" nodeType="withEffect" presetClass="entr" presetID="10" presetSubtype="0">
                                  <p:stCondLst>
                                    <p:cond delay="0"/>
                                  </p:stCondLst>
                                  <p:childTnLst>
                                    <p:set>
                                      <p:cBhvr>
                                        <p:cTn dur="1" fill="hold">
                                          <p:stCondLst>
                                            <p:cond delay="0"/>
                                          </p:stCondLst>
                                        </p:cTn>
                                        <p:tgtEl>
                                          <p:spTgt spid="1289"/>
                                        </p:tgtEl>
                                        <p:attrNameLst>
                                          <p:attrName>style.visibility</p:attrName>
                                        </p:attrNameLst>
                                      </p:cBhvr>
                                      <p:to>
                                        <p:strVal val="visible"/>
                                      </p:to>
                                    </p:set>
                                    <p:animEffect filter="fade" transition="in">
                                      <p:cBhvr>
                                        <p:cTn dur="1000"/>
                                        <p:tgtEl>
                                          <p:spTgt spid="1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9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1295" name="Google Shape;1295;p99"/>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Deciding</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296" name="Google Shape;1296;p99"/>
          <p:cNvSpPr txBox="1"/>
          <p:nvPr>
            <p:ph idx="2" type="body"/>
          </p:nvPr>
        </p:nvSpPr>
        <p:spPr>
          <a:xfrm>
            <a:off x="405675" y="1208325"/>
            <a:ext cx="4579800" cy="2869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Consensual</a:t>
            </a:r>
            <a:endParaRPr sz="1400"/>
          </a:p>
          <a:p>
            <a:pPr indent="-317500" lvl="0" marL="457200" rtl="0" algn="l">
              <a:spcBef>
                <a:spcPts val="0"/>
              </a:spcBef>
              <a:spcAft>
                <a:spcPts val="0"/>
              </a:spcAft>
              <a:buSzPts val="1400"/>
              <a:buChar char="●"/>
            </a:pPr>
            <a:r>
              <a:rPr lang="en" sz="1400"/>
              <a:t>Top-down</a:t>
            </a:r>
            <a:endParaRPr sz="1400"/>
          </a:p>
          <a:p>
            <a:pPr indent="0" lvl="0" marL="0" rtl="0" algn="l">
              <a:spcBef>
                <a:spcPts val="0"/>
              </a:spcBef>
              <a:spcAft>
                <a:spcPts val="0"/>
              </a:spcAft>
              <a:buNone/>
            </a:pPr>
            <a:r>
              <a:t/>
            </a:r>
            <a:endParaRPr sz="14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00"/>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Trusting</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sp>
        <p:nvSpPr>
          <p:cNvPr id="1306" name="Google Shape;1306;p10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trust</a:t>
            </a:r>
            <a:endParaRPr/>
          </a:p>
        </p:txBody>
      </p:sp>
      <p:sp>
        <p:nvSpPr>
          <p:cNvPr id="1307" name="Google Shape;1307;p101"/>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Erin Meyer, professor at INSEAD and author of The Culture Map, explains whether cultural differences impact us more or less when we are working at a distance or virtually.&#10;&#10;Global Matters is a speaker series designed to enrich Minnesota professionals' global business acumen. The event features speakers at the forefront of global business who share their expertise in emerging issues in international business and management. The series is a platform for business, government, media and academic professionals engaged in global business to create and develop a valuable network.&#10;&#10;For more information on the Carlson Global Institute and Global Matters, visit http://www.carlsonschool.umn.edu/cgi." id="1308" name="Google Shape;1308;p101" title="Erin Meyer: Working Remotely - Global Matters">
            <a:hlinkClick r:id="rId3"/>
          </p:cNvPr>
          <p:cNvPicPr preferRelativeResize="0"/>
          <p:nvPr/>
        </p:nvPicPr>
        <p:blipFill>
          <a:blip r:embed="rId4">
            <a:alphaModFix/>
          </a:blip>
          <a:stretch>
            <a:fillRect/>
          </a:stretch>
        </p:blipFill>
        <p:spPr>
          <a:xfrm>
            <a:off x="2652950" y="1246800"/>
            <a:ext cx="3838100" cy="28785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p10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trust</a:t>
            </a:r>
            <a:endParaRPr/>
          </a:p>
        </p:txBody>
      </p:sp>
      <p:sp>
        <p:nvSpPr>
          <p:cNvPr id="1314" name="Google Shape;1314;p102"/>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15" name="Google Shape;1315;p102"/>
          <p:cNvSpPr txBox="1"/>
          <p:nvPr>
            <p:ph idx="2" type="body"/>
          </p:nvPr>
        </p:nvSpPr>
        <p:spPr>
          <a:xfrm>
            <a:off x="405675" y="1208325"/>
            <a:ext cx="4687500" cy="7518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Task-based (Cognitive)</a:t>
            </a:r>
            <a:endParaRPr sz="1400"/>
          </a:p>
          <a:p>
            <a:pPr indent="-317500" lvl="0" marL="457200" rtl="0" algn="l">
              <a:spcBef>
                <a:spcPts val="0"/>
              </a:spcBef>
              <a:spcAft>
                <a:spcPts val="0"/>
              </a:spcAft>
              <a:buSzPts val="1400"/>
              <a:buChar char="●"/>
            </a:pPr>
            <a:r>
              <a:rPr lang="en" sz="1400"/>
              <a:t>Relationship-based (Affective)</a:t>
            </a:r>
            <a:endParaRPr sz="1400"/>
          </a:p>
        </p:txBody>
      </p:sp>
      <p:pic>
        <p:nvPicPr>
          <p:cNvPr id="1316" name="Google Shape;1316;p102"/>
          <p:cNvPicPr preferRelativeResize="0"/>
          <p:nvPr/>
        </p:nvPicPr>
        <p:blipFill>
          <a:blip r:embed="rId3">
            <a:alphaModFix/>
          </a:blip>
          <a:stretch>
            <a:fillRect/>
          </a:stretch>
        </p:blipFill>
        <p:spPr>
          <a:xfrm>
            <a:off x="4098100" y="698725"/>
            <a:ext cx="3746026" cy="374602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sp>
        <p:nvSpPr>
          <p:cNvPr id="1321" name="Google Shape;1321;p10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Task-based</a:t>
            </a:r>
            <a:endParaRPr/>
          </a:p>
        </p:txBody>
      </p:sp>
      <p:sp>
        <p:nvSpPr>
          <p:cNvPr id="1322" name="Google Shape;1322;p103"/>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Trust</a:t>
            </a:r>
            <a:endParaRPr/>
          </a:p>
        </p:txBody>
      </p:sp>
      <p:sp>
        <p:nvSpPr>
          <p:cNvPr id="1323" name="Google Shape;1323;p103"/>
          <p:cNvSpPr txBox="1"/>
          <p:nvPr>
            <p:ph idx="2" type="body"/>
          </p:nvPr>
        </p:nvSpPr>
        <p:spPr>
          <a:xfrm>
            <a:off x="405675" y="1208325"/>
            <a:ext cx="3265200" cy="16491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Head/Cognitive</a:t>
            </a:r>
            <a:endParaRPr sz="1400"/>
          </a:p>
          <a:p>
            <a:pPr indent="-317500" lvl="0" marL="457200" rtl="0" algn="l">
              <a:spcBef>
                <a:spcPts val="0"/>
              </a:spcBef>
              <a:spcAft>
                <a:spcPts val="0"/>
              </a:spcAft>
              <a:buSzPts val="1400"/>
              <a:buChar char="●"/>
            </a:pPr>
            <a:r>
              <a:rPr lang="en" sz="1400"/>
              <a:t>Based on confidence</a:t>
            </a:r>
            <a:endParaRPr sz="1400"/>
          </a:p>
          <a:p>
            <a:pPr indent="-317500" lvl="0" marL="457200" rtl="0" algn="l">
              <a:spcBef>
                <a:spcPts val="0"/>
              </a:spcBef>
              <a:spcAft>
                <a:spcPts val="0"/>
              </a:spcAft>
              <a:buSzPts val="1400"/>
              <a:buChar char="●"/>
            </a:pPr>
            <a:r>
              <a:rPr lang="en" sz="1400"/>
              <a:t>Interactions</a:t>
            </a:r>
            <a:endParaRPr sz="1400"/>
          </a:p>
          <a:p>
            <a:pPr indent="-317500" lvl="0" marL="457200" rtl="0" algn="l">
              <a:spcBef>
                <a:spcPts val="0"/>
              </a:spcBef>
              <a:spcAft>
                <a:spcPts val="0"/>
              </a:spcAft>
              <a:buSzPts val="1400"/>
              <a:buChar char="●"/>
            </a:pPr>
            <a:r>
              <a:rPr lang="en" sz="1400"/>
              <a:t>Relationships built and dropped</a:t>
            </a:r>
            <a:endParaRPr sz="1400"/>
          </a:p>
          <a:p>
            <a:pPr indent="-317500" lvl="0" marL="457200" rtl="0" algn="l">
              <a:spcBef>
                <a:spcPts val="0"/>
              </a:spcBef>
              <a:spcAft>
                <a:spcPts val="0"/>
              </a:spcAft>
              <a:buSzPts val="1400"/>
              <a:buChar char="●"/>
            </a:pPr>
            <a:r>
              <a:rPr lang="en" sz="1400"/>
              <a:t>Icebreakers</a:t>
            </a:r>
            <a:endParaRPr sz="1400"/>
          </a:p>
        </p:txBody>
      </p:sp>
      <p:sp>
        <p:nvSpPr>
          <p:cNvPr id="1324" name="Google Shape;1324;p103"/>
          <p:cNvSpPr txBox="1"/>
          <p:nvPr/>
        </p:nvSpPr>
        <p:spPr>
          <a:xfrm>
            <a:off x="733902"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United States</a:t>
            </a:r>
            <a:endParaRPr b="1" sz="1000">
              <a:latin typeface="Proxima Nova"/>
              <a:ea typeface="Proxima Nova"/>
              <a:cs typeface="Proxima Nova"/>
              <a:sym typeface="Proxima Nova"/>
            </a:endParaRPr>
          </a:p>
        </p:txBody>
      </p:sp>
      <p:sp>
        <p:nvSpPr>
          <p:cNvPr id="1325" name="Google Shape;1325;p103"/>
          <p:cNvSpPr txBox="1"/>
          <p:nvPr/>
        </p:nvSpPr>
        <p:spPr>
          <a:xfrm>
            <a:off x="4522825"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Netherlands</a:t>
            </a:r>
            <a:endParaRPr b="1" sz="1000">
              <a:latin typeface="Proxima Nova"/>
              <a:ea typeface="Proxima Nova"/>
              <a:cs typeface="Proxima Nova"/>
              <a:sym typeface="Proxima Nova"/>
            </a:endParaRPr>
          </a:p>
        </p:txBody>
      </p:sp>
      <p:sp>
        <p:nvSpPr>
          <p:cNvPr id="1326" name="Google Shape;1326;p103"/>
          <p:cNvSpPr txBox="1"/>
          <p:nvPr/>
        </p:nvSpPr>
        <p:spPr>
          <a:xfrm>
            <a:off x="2694800"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Denmark</a:t>
            </a:r>
            <a:endParaRPr b="1" sz="1000">
              <a:latin typeface="Proxima Nova"/>
              <a:ea typeface="Proxima Nova"/>
              <a:cs typeface="Proxima Nova"/>
              <a:sym typeface="Proxima Nova"/>
            </a:endParaRPr>
          </a:p>
        </p:txBody>
      </p:sp>
      <p:sp>
        <p:nvSpPr>
          <p:cNvPr id="1327" name="Google Shape;1327;p103"/>
          <p:cNvSpPr txBox="1"/>
          <p:nvPr/>
        </p:nvSpPr>
        <p:spPr>
          <a:xfrm>
            <a:off x="6634038"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Australia</a:t>
            </a:r>
            <a:endParaRPr b="1" sz="1000">
              <a:latin typeface="Proxima Nova"/>
              <a:ea typeface="Proxima Nova"/>
              <a:cs typeface="Proxima Nova"/>
              <a:sym typeface="Proxima Nova"/>
            </a:endParaRPr>
          </a:p>
        </p:txBody>
      </p:sp>
      <p:pic>
        <p:nvPicPr>
          <p:cNvPr id="1328" name="Google Shape;1328;p103"/>
          <p:cNvPicPr preferRelativeResize="0"/>
          <p:nvPr/>
        </p:nvPicPr>
        <p:blipFill>
          <a:blip r:embed="rId3">
            <a:alphaModFix/>
          </a:blip>
          <a:stretch>
            <a:fillRect/>
          </a:stretch>
        </p:blipFill>
        <p:spPr>
          <a:xfrm>
            <a:off x="6581542" y="2857424"/>
            <a:ext cx="1828800" cy="914400"/>
          </a:xfrm>
          <a:prstGeom prst="rect">
            <a:avLst/>
          </a:prstGeom>
          <a:noFill/>
          <a:ln cap="flat" cmpd="sng" w="9525">
            <a:solidFill>
              <a:schemeClr val="dk2"/>
            </a:solidFill>
            <a:prstDash val="solid"/>
            <a:round/>
            <a:headEnd len="sm" w="sm" type="none"/>
            <a:tailEnd len="sm" w="sm" type="none"/>
          </a:ln>
        </p:spPr>
      </p:pic>
      <p:pic>
        <p:nvPicPr>
          <p:cNvPr id="1329" name="Google Shape;1329;p103"/>
          <p:cNvPicPr preferRelativeResize="0"/>
          <p:nvPr/>
        </p:nvPicPr>
        <p:blipFill>
          <a:blip r:embed="rId4">
            <a:alphaModFix/>
          </a:blip>
          <a:stretch>
            <a:fillRect/>
          </a:stretch>
        </p:blipFill>
        <p:spPr>
          <a:xfrm>
            <a:off x="4698925" y="2857424"/>
            <a:ext cx="1371600" cy="914400"/>
          </a:xfrm>
          <a:prstGeom prst="rect">
            <a:avLst/>
          </a:prstGeom>
          <a:noFill/>
          <a:ln cap="flat" cmpd="sng" w="9525">
            <a:solidFill>
              <a:schemeClr val="dk2"/>
            </a:solidFill>
            <a:prstDash val="solid"/>
            <a:round/>
            <a:headEnd len="sm" w="sm" type="none"/>
            <a:tailEnd len="sm" w="sm" type="none"/>
          </a:ln>
        </p:spPr>
      </p:pic>
      <p:pic>
        <p:nvPicPr>
          <p:cNvPr id="1330" name="Google Shape;1330;p103"/>
          <p:cNvPicPr preferRelativeResize="0"/>
          <p:nvPr/>
        </p:nvPicPr>
        <p:blipFill>
          <a:blip r:embed="rId5">
            <a:alphaModFix/>
          </a:blip>
          <a:stretch>
            <a:fillRect/>
          </a:stretch>
        </p:blipFill>
        <p:spPr>
          <a:xfrm>
            <a:off x="733650" y="2857424"/>
            <a:ext cx="1724298" cy="914400"/>
          </a:xfrm>
          <a:prstGeom prst="rect">
            <a:avLst/>
          </a:prstGeom>
          <a:noFill/>
          <a:ln cap="flat" cmpd="sng" w="9525">
            <a:solidFill>
              <a:schemeClr val="dk2"/>
            </a:solidFill>
            <a:prstDash val="solid"/>
            <a:round/>
            <a:headEnd len="sm" w="sm" type="none"/>
            <a:tailEnd len="sm" w="sm" type="none"/>
          </a:ln>
        </p:spPr>
      </p:pic>
      <p:pic>
        <p:nvPicPr>
          <p:cNvPr id="1331" name="Google Shape;1331;p103"/>
          <p:cNvPicPr preferRelativeResize="0"/>
          <p:nvPr/>
        </p:nvPicPr>
        <p:blipFill>
          <a:blip r:embed="rId6">
            <a:alphaModFix/>
          </a:blip>
          <a:stretch>
            <a:fillRect/>
          </a:stretch>
        </p:blipFill>
        <p:spPr>
          <a:xfrm>
            <a:off x="2952100" y="2857424"/>
            <a:ext cx="1209189" cy="914399"/>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4"/>
                                        </p:tgtEl>
                                        <p:attrNameLst>
                                          <p:attrName>style.visibility</p:attrName>
                                        </p:attrNameLst>
                                      </p:cBhvr>
                                      <p:to>
                                        <p:strVal val="visible"/>
                                      </p:to>
                                    </p:set>
                                    <p:animEffect filter="fade" transition="in">
                                      <p:cBhvr>
                                        <p:cTn dur="1000"/>
                                        <p:tgtEl>
                                          <p:spTgt spid="1324"/>
                                        </p:tgtEl>
                                      </p:cBhvr>
                                    </p:animEffect>
                                  </p:childTnLst>
                                </p:cTn>
                              </p:par>
                              <p:par>
                                <p:cTn fill="hold" nodeType="withEffect" presetClass="entr" presetID="10" presetSubtype="0">
                                  <p:stCondLst>
                                    <p:cond delay="0"/>
                                  </p:stCondLst>
                                  <p:childTnLst>
                                    <p:set>
                                      <p:cBhvr>
                                        <p:cTn dur="1" fill="hold">
                                          <p:stCondLst>
                                            <p:cond delay="0"/>
                                          </p:stCondLst>
                                        </p:cTn>
                                        <p:tgtEl>
                                          <p:spTgt spid="1330"/>
                                        </p:tgtEl>
                                        <p:attrNameLst>
                                          <p:attrName>style.visibility</p:attrName>
                                        </p:attrNameLst>
                                      </p:cBhvr>
                                      <p:to>
                                        <p:strVal val="visible"/>
                                      </p:to>
                                    </p:set>
                                    <p:animEffect filter="fade" transition="in">
                                      <p:cBhvr>
                                        <p:cTn dur="1000"/>
                                        <p:tgtEl>
                                          <p:spTgt spid="1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1"/>
                                        </p:tgtEl>
                                        <p:attrNameLst>
                                          <p:attrName>style.visibility</p:attrName>
                                        </p:attrNameLst>
                                      </p:cBhvr>
                                      <p:to>
                                        <p:strVal val="visible"/>
                                      </p:to>
                                    </p:set>
                                    <p:animEffect filter="fade" transition="in">
                                      <p:cBhvr>
                                        <p:cTn dur="1000"/>
                                        <p:tgtEl>
                                          <p:spTgt spid="1331"/>
                                        </p:tgtEl>
                                      </p:cBhvr>
                                    </p:animEffect>
                                  </p:childTnLst>
                                </p:cTn>
                              </p:par>
                              <p:par>
                                <p:cTn fill="hold" nodeType="withEffect" presetClass="entr" presetID="10" presetSubtype="0">
                                  <p:stCondLst>
                                    <p:cond delay="0"/>
                                  </p:stCondLst>
                                  <p:childTnLst>
                                    <p:set>
                                      <p:cBhvr>
                                        <p:cTn dur="1" fill="hold">
                                          <p:stCondLst>
                                            <p:cond delay="0"/>
                                          </p:stCondLst>
                                        </p:cTn>
                                        <p:tgtEl>
                                          <p:spTgt spid="1326"/>
                                        </p:tgtEl>
                                        <p:attrNameLst>
                                          <p:attrName>style.visibility</p:attrName>
                                        </p:attrNameLst>
                                      </p:cBhvr>
                                      <p:to>
                                        <p:strVal val="visible"/>
                                      </p:to>
                                    </p:set>
                                    <p:animEffect filter="fade" transition="in">
                                      <p:cBhvr>
                                        <p:cTn dur="1000"/>
                                        <p:tgtEl>
                                          <p:spTgt spid="1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5"/>
                                        </p:tgtEl>
                                        <p:attrNameLst>
                                          <p:attrName>style.visibility</p:attrName>
                                        </p:attrNameLst>
                                      </p:cBhvr>
                                      <p:to>
                                        <p:strVal val="visible"/>
                                      </p:to>
                                    </p:set>
                                    <p:animEffect filter="fade" transition="in">
                                      <p:cBhvr>
                                        <p:cTn dur="1000"/>
                                        <p:tgtEl>
                                          <p:spTgt spid="1325"/>
                                        </p:tgtEl>
                                      </p:cBhvr>
                                    </p:animEffect>
                                  </p:childTnLst>
                                </p:cTn>
                              </p:par>
                              <p:par>
                                <p:cTn fill="hold" nodeType="withEffect" presetClass="entr" presetID="10" presetSubtype="0">
                                  <p:stCondLst>
                                    <p:cond delay="0"/>
                                  </p:stCondLst>
                                  <p:childTnLst>
                                    <p:set>
                                      <p:cBhvr>
                                        <p:cTn dur="1" fill="hold">
                                          <p:stCondLst>
                                            <p:cond delay="0"/>
                                          </p:stCondLst>
                                        </p:cTn>
                                        <p:tgtEl>
                                          <p:spTgt spid="1329"/>
                                        </p:tgtEl>
                                        <p:attrNameLst>
                                          <p:attrName>style.visibility</p:attrName>
                                        </p:attrNameLst>
                                      </p:cBhvr>
                                      <p:to>
                                        <p:strVal val="visible"/>
                                      </p:to>
                                    </p:set>
                                    <p:animEffect filter="fade" transition="in">
                                      <p:cBhvr>
                                        <p:cTn dur="1000"/>
                                        <p:tgtEl>
                                          <p:spTgt spid="1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7"/>
                                        </p:tgtEl>
                                        <p:attrNameLst>
                                          <p:attrName>style.visibility</p:attrName>
                                        </p:attrNameLst>
                                      </p:cBhvr>
                                      <p:to>
                                        <p:strVal val="visible"/>
                                      </p:to>
                                    </p:set>
                                    <p:animEffect filter="fade" transition="in">
                                      <p:cBhvr>
                                        <p:cTn dur="1000"/>
                                        <p:tgtEl>
                                          <p:spTgt spid="1327"/>
                                        </p:tgtEl>
                                      </p:cBhvr>
                                    </p:animEffect>
                                  </p:childTnLst>
                                </p:cTn>
                              </p:par>
                              <p:par>
                                <p:cTn fill="hold" nodeType="withEffect" presetClass="entr" presetID="10" presetSubtype="0">
                                  <p:stCondLst>
                                    <p:cond delay="0"/>
                                  </p:stCondLst>
                                  <p:childTnLst>
                                    <p:set>
                                      <p:cBhvr>
                                        <p:cTn dur="1" fill="hold">
                                          <p:stCondLst>
                                            <p:cond delay="0"/>
                                          </p:stCondLst>
                                        </p:cTn>
                                        <p:tgtEl>
                                          <p:spTgt spid="1328"/>
                                        </p:tgtEl>
                                        <p:attrNameLst>
                                          <p:attrName>style.visibility</p:attrName>
                                        </p:attrNameLst>
                                      </p:cBhvr>
                                      <p:to>
                                        <p:strVal val="visible"/>
                                      </p:to>
                                    </p:set>
                                    <p:animEffect filter="fade" transition="in">
                                      <p:cBhvr>
                                        <p:cTn dur="1000"/>
                                        <p:tgtEl>
                                          <p:spTgt spid="1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10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Relationship</a:t>
            </a:r>
            <a:r>
              <a:rPr lang="en"/>
              <a:t>-based</a:t>
            </a:r>
            <a:endParaRPr/>
          </a:p>
        </p:txBody>
      </p:sp>
      <p:sp>
        <p:nvSpPr>
          <p:cNvPr id="1337" name="Google Shape;1337;p10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Trust</a:t>
            </a:r>
            <a:endParaRPr/>
          </a:p>
        </p:txBody>
      </p:sp>
      <p:sp>
        <p:nvSpPr>
          <p:cNvPr id="1338" name="Google Shape;1338;p104"/>
          <p:cNvSpPr txBox="1"/>
          <p:nvPr>
            <p:ph idx="2" type="body"/>
          </p:nvPr>
        </p:nvSpPr>
        <p:spPr>
          <a:xfrm>
            <a:off x="405675" y="1208325"/>
            <a:ext cx="3265200" cy="16491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Heart/Affective</a:t>
            </a:r>
            <a:endParaRPr sz="1400"/>
          </a:p>
          <a:p>
            <a:pPr indent="-317500" lvl="0" marL="457200" rtl="0" algn="l">
              <a:spcBef>
                <a:spcPts val="0"/>
              </a:spcBef>
              <a:spcAft>
                <a:spcPts val="0"/>
              </a:spcAft>
              <a:buSzPts val="1400"/>
              <a:buChar char="●"/>
            </a:pPr>
            <a:r>
              <a:rPr lang="en" sz="1400"/>
              <a:t>Based on closeness</a:t>
            </a:r>
            <a:endParaRPr sz="1400"/>
          </a:p>
          <a:p>
            <a:pPr indent="-317500" lvl="0" marL="457200" rtl="0" algn="l">
              <a:spcBef>
                <a:spcPts val="0"/>
              </a:spcBef>
              <a:spcAft>
                <a:spcPts val="0"/>
              </a:spcAft>
              <a:buSzPts val="1400"/>
              <a:buChar char="●"/>
            </a:pPr>
            <a:r>
              <a:rPr lang="en" sz="1400"/>
              <a:t>Relationships built slowly</a:t>
            </a:r>
            <a:endParaRPr sz="1400"/>
          </a:p>
          <a:p>
            <a:pPr indent="-317500" lvl="0" marL="457200" rtl="0" algn="l">
              <a:spcBef>
                <a:spcPts val="0"/>
              </a:spcBef>
              <a:spcAft>
                <a:spcPts val="0"/>
              </a:spcAft>
              <a:buSzPts val="1400"/>
              <a:buChar char="●"/>
            </a:pPr>
            <a:r>
              <a:rPr lang="en" sz="1400"/>
              <a:t>Going out</a:t>
            </a:r>
            <a:endParaRPr sz="1400"/>
          </a:p>
        </p:txBody>
      </p:sp>
      <p:sp>
        <p:nvSpPr>
          <p:cNvPr id="1339" name="Google Shape;1339;p104"/>
          <p:cNvSpPr txBox="1"/>
          <p:nvPr/>
        </p:nvSpPr>
        <p:spPr>
          <a:xfrm>
            <a:off x="733902"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Nigeria</a:t>
            </a:r>
            <a:endParaRPr b="1" sz="1000">
              <a:latin typeface="Proxima Nova"/>
              <a:ea typeface="Proxima Nova"/>
              <a:cs typeface="Proxima Nova"/>
              <a:sym typeface="Proxima Nova"/>
            </a:endParaRPr>
          </a:p>
        </p:txBody>
      </p:sp>
      <p:sp>
        <p:nvSpPr>
          <p:cNvPr id="1340" name="Google Shape;1340;p104"/>
          <p:cNvSpPr txBox="1"/>
          <p:nvPr/>
        </p:nvSpPr>
        <p:spPr>
          <a:xfrm>
            <a:off x="4750713"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India</a:t>
            </a:r>
            <a:endParaRPr b="1" sz="1000">
              <a:latin typeface="Proxima Nova"/>
              <a:ea typeface="Proxima Nova"/>
              <a:cs typeface="Proxima Nova"/>
              <a:sym typeface="Proxima Nova"/>
            </a:endParaRPr>
          </a:p>
        </p:txBody>
      </p:sp>
      <p:sp>
        <p:nvSpPr>
          <p:cNvPr id="1341" name="Google Shape;1341;p104"/>
          <p:cNvSpPr txBox="1"/>
          <p:nvPr/>
        </p:nvSpPr>
        <p:spPr>
          <a:xfrm>
            <a:off x="2846488"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Saudi Arabia</a:t>
            </a:r>
            <a:endParaRPr b="1" sz="1000">
              <a:latin typeface="Proxima Nova"/>
              <a:ea typeface="Proxima Nova"/>
              <a:cs typeface="Proxima Nova"/>
              <a:sym typeface="Proxima Nova"/>
            </a:endParaRPr>
          </a:p>
        </p:txBody>
      </p:sp>
      <p:sp>
        <p:nvSpPr>
          <p:cNvPr id="1342" name="Google Shape;1342;p104"/>
          <p:cNvSpPr txBox="1"/>
          <p:nvPr/>
        </p:nvSpPr>
        <p:spPr>
          <a:xfrm>
            <a:off x="6633326" y="37909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China</a:t>
            </a:r>
            <a:endParaRPr b="1" sz="1000">
              <a:latin typeface="Proxima Nova"/>
              <a:ea typeface="Proxima Nova"/>
              <a:cs typeface="Proxima Nova"/>
              <a:sym typeface="Proxima Nova"/>
            </a:endParaRPr>
          </a:p>
        </p:txBody>
      </p:sp>
      <p:pic>
        <p:nvPicPr>
          <p:cNvPr id="1343" name="Google Shape;1343;p104"/>
          <p:cNvPicPr preferRelativeResize="0"/>
          <p:nvPr/>
        </p:nvPicPr>
        <p:blipFill>
          <a:blip r:embed="rId3">
            <a:alphaModFix/>
          </a:blip>
          <a:stretch>
            <a:fillRect/>
          </a:stretch>
        </p:blipFill>
        <p:spPr>
          <a:xfrm>
            <a:off x="679650" y="2813225"/>
            <a:ext cx="1832304" cy="914400"/>
          </a:xfrm>
          <a:prstGeom prst="rect">
            <a:avLst/>
          </a:prstGeom>
          <a:noFill/>
          <a:ln cap="flat" cmpd="sng" w="9525">
            <a:solidFill>
              <a:schemeClr val="dk2"/>
            </a:solidFill>
            <a:prstDash val="solid"/>
            <a:round/>
            <a:headEnd len="sm" w="sm" type="none"/>
            <a:tailEnd len="sm" w="sm" type="none"/>
          </a:ln>
        </p:spPr>
      </p:pic>
      <p:pic>
        <p:nvPicPr>
          <p:cNvPr id="1344" name="Google Shape;1344;p104"/>
          <p:cNvPicPr preferRelativeResize="0"/>
          <p:nvPr/>
        </p:nvPicPr>
        <p:blipFill>
          <a:blip r:embed="rId4">
            <a:alphaModFix/>
          </a:blip>
          <a:stretch>
            <a:fillRect/>
          </a:stretch>
        </p:blipFill>
        <p:spPr>
          <a:xfrm>
            <a:off x="4928863" y="2813225"/>
            <a:ext cx="1367499" cy="914400"/>
          </a:xfrm>
          <a:prstGeom prst="rect">
            <a:avLst/>
          </a:prstGeom>
          <a:noFill/>
          <a:ln cap="flat" cmpd="sng" w="9525">
            <a:solidFill>
              <a:schemeClr val="dk2"/>
            </a:solidFill>
            <a:prstDash val="solid"/>
            <a:round/>
            <a:headEnd len="sm" w="sm" type="none"/>
            <a:tailEnd len="sm" w="sm" type="none"/>
          </a:ln>
        </p:spPr>
      </p:pic>
      <p:pic>
        <p:nvPicPr>
          <p:cNvPr id="1345" name="Google Shape;1345;p104"/>
          <p:cNvPicPr preferRelativeResize="0"/>
          <p:nvPr/>
        </p:nvPicPr>
        <p:blipFill>
          <a:blip r:embed="rId5">
            <a:alphaModFix/>
          </a:blip>
          <a:stretch>
            <a:fillRect/>
          </a:stretch>
        </p:blipFill>
        <p:spPr>
          <a:xfrm>
            <a:off x="6808413" y="2813225"/>
            <a:ext cx="1373659" cy="914400"/>
          </a:xfrm>
          <a:prstGeom prst="rect">
            <a:avLst/>
          </a:prstGeom>
          <a:noFill/>
          <a:ln cap="flat" cmpd="sng" w="9525">
            <a:solidFill>
              <a:schemeClr val="dk2"/>
            </a:solidFill>
            <a:prstDash val="solid"/>
            <a:round/>
            <a:headEnd len="sm" w="sm" type="none"/>
            <a:tailEnd len="sm" w="sm" type="none"/>
          </a:ln>
        </p:spPr>
      </p:pic>
      <p:pic>
        <p:nvPicPr>
          <p:cNvPr id="1346" name="Google Shape;1346;p104"/>
          <p:cNvPicPr preferRelativeResize="0"/>
          <p:nvPr/>
        </p:nvPicPr>
        <p:blipFill>
          <a:blip r:embed="rId6">
            <a:alphaModFix/>
          </a:blip>
          <a:stretch>
            <a:fillRect/>
          </a:stretch>
        </p:blipFill>
        <p:spPr>
          <a:xfrm>
            <a:off x="3021563" y="2813225"/>
            <a:ext cx="1373659"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9"/>
                                        </p:tgtEl>
                                        <p:attrNameLst>
                                          <p:attrName>style.visibility</p:attrName>
                                        </p:attrNameLst>
                                      </p:cBhvr>
                                      <p:to>
                                        <p:strVal val="visible"/>
                                      </p:to>
                                    </p:set>
                                    <p:animEffect filter="fade" transition="in">
                                      <p:cBhvr>
                                        <p:cTn dur="1000"/>
                                        <p:tgtEl>
                                          <p:spTgt spid="1339"/>
                                        </p:tgtEl>
                                      </p:cBhvr>
                                    </p:animEffect>
                                  </p:childTnLst>
                                </p:cTn>
                              </p:par>
                              <p:par>
                                <p:cTn fill="hold" nodeType="withEffect" presetClass="entr" presetID="10" presetSubtype="0">
                                  <p:stCondLst>
                                    <p:cond delay="0"/>
                                  </p:stCondLst>
                                  <p:childTnLst>
                                    <p:set>
                                      <p:cBhvr>
                                        <p:cTn dur="1" fill="hold">
                                          <p:stCondLst>
                                            <p:cond delay="0"/>
                                          </p:stCondLst>
                                        </p:cTn>
                                        <p:tgtEl>
                                          <p:spTgt spid="1343"/>
                                        </p:tgtEl>
                                        <p:attrNameLst>
                                          <p:attrName>style.visibility</p:attrName>
                                        </p:attrNameLst>
                                      </p:cBhvr>
                                      <p:to>
                                        <p:strVal val="visible"/>
                                      </p:to>
                                    </p:set>
                                    <p:animEffect filter="fade" transition="in">
                                      <p:cBhvr>
                                        <p:cTn dur="1000"/>
                                        <p:tgtEl>
                                          <p:spTgt spid="13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gtEl>
                                        <p:attrNameLst>
                                          <p:attrName>style.visibility</p:attrName>
                                        </p:attrNameLst>
                                      </p:cBhvr>
                                      <p:to>
                                        <p:strVal val="visible"/>
                                      </p:to>
                                    </p:set>
                                    <p:animEffect filter="fade" transition="in">
                                      <p:cBhvr>
                                        <p:cTn dur="1000"/>
                                        <p:tgtEl>
                                          <p:spTgt spid="1341"/>
                                        </p:tgtEl>
                                      </p:cBhvr>
                                    </p:animEffect>
                                  </p:childTnLst>
                                </p:cTn>
                              </p:par>
                              <p:par>
                                <p:cTn fill="hold" nodeType="withEffect" presetClass="entr" presetID="10" presetSubtype="0">
                                  <p:stCondLst>
                                    <p:cond delay="0"/>
                                  </p:stCondLst>
                                  <p:childTnLst>
                                    <p:set>
                                      <p:cBhvr>
                                        <p:cTn dur="1" fill="hold">
                                          <p:stCondLst>
                                            <p:cond delay="0"/>
                                          </p:stCondLst>
                                        </p:cTn>
                                        <p:tgtEl>
                                          <p:spTgt spid="1346"/>
                                        </p:tgtEl>
                                        <p:attrNameLst>
                                          <p:attrName>style.visibility</p:attrName>
                                        </p:attrNameLst>
                                      </p:cBhvr>
                                      <p:to>
                                        <p:strVal val="visible"/>
                                      </p:to>
                                    </p:set>
                                    <p:animEffect filter="fade" transition="in">
                                      <p:cBhvr>
                                        <p:cTn dur="1000"/>
                                        <p:tgtEl>
                                          <p:spTgt spid="13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0"/>
                                        </p:tgtEl>
                                        <p:attrNameLst>
                                          <p:attrName>style.visibility</p:attrName>
                                        </p:attrNameLst>
                                      </p:cBhvr>
                                      <p:to>
                                        <p:strVal val="visible"/>
                                      </p:to>
                                    </p:set>
                                    <p:animEffect filter="fade" transition="in">
                                      <p:cBhvr>
                                        <p:cTn dur="1000"/>
                                        <p:tgtEl>
                                          <p:spTgt spid="1340"/>
                                        </p:tgtEl>
                                      </p:cBhvr>
                                    </p:animEffect>
                                  </p:childTnLst>
                                </p:cTn>
                              </p:par>
                              <p:par>
                                <p:cTn fill="hold" nodeType="withEffect" presetClass="entr" presetID="10" presetSubtype="0">
                                  <p:stCondLst>
                                    <p:cond delay="0"/>
                                  </p:stCondLst>
                                  <p:childTnLst>
                                    <p:set>
                                      <p:cBhvr>
                                        <p:cTn dur="1" fill="hold">
                                          <p:stCondLst>
                                            <p:cond delay="0"/>
                                          </p:stCondLst>
                                        </p:cTn>
                                        <p:tgtEl>
                                          <p:spTgt spid="1344"/>
                                        </p:tgtEl>
                                        <p:attrNameLst>
                                          <p:attrName>style.visibility</p:attrName>
                                        </p:attrNameLst>
                                      </p:cBhvr>
                                      <p:to>
                                        <p:strVal val="visible"/>
                                      </p:to>
                                    </p:set>
                                    <p:animEffect filter="fade" transition="in">
                                      <p:cBhvr>
                                        <p:cTn dur="1000"/>
                                        <p:tgtEl>
                                          <p:spTgt spid="13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2"/>
                                        </p:tgtEl>
                                        <p:attrNameLst>
                                          <p:attrName>style.visibility</p:attrName>
                                        </p:attrNameLst>
                                      </p:cBhvr>
                                      <p:to>
                                        <p:strVal val="visible"/>
                                      </p:to>
                                    </p:set>
                                    <p:animEffect filter="fade" transition="in">
                                      <p:cBhvr>
                                        <p:cTn dur="1000"/>
                                        <p:tgtEl>
                                          <p:spTgt spid="1342"/>
                                        </p:tgtEl>
                                      </p:cBhvr>
                                    </p:animEffect>
                                  </p:childTnLst>
                                </p:cTn>
                              </p:par>
                              <p:par>
                                <p:cTn fill="hold" nodeType="withEffect" presetClass="entr" presetID="10" presetSubtype="0">
                                  <p:stCondLst>
                                    <p:cond delay="0"/>
                                  </p:stCondLst>
                                  <p:childTnLst>
                                    <p:set>
                                      <p:cBhvr>
                                        <p:cTn dur="1" fill="hold">
                                          <p:stCondLst>
                                            <p:cond delay="0"/>
                                          </p:stCondLst>
                                        </p:cTn>
                                        <p:tgtEl>
                                          <p:spTgt spid="1345"/>
                                        </p:tgtEl>
                                        <p:attrNameLst>
                                          <p:attrName>style.visibility</p:attrName>
                                        </p:attrNameLst>
                                      </p:cBhvr>
                                      <p:to>
                                        <p:strVal val="visible"/>
                                      </p:to>
                                    </p:set>
                                    <p:animEffect filter="fade" transition="in">
                                      <p:cBhvr>
                                        <p:cTn dur="1000"/>
                                        <p:tgtEl>
                                          <p:spTgt spid="13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sp>
        <p:nvSpPr>
          <p:cNvPr id="1351" name="Google Shape;1351;p10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p:txBody>
      </p:sp>
      <p:sp>
        <p:nvSpPr>
          <p:cNvPr id="1352" name="Google Shape;1352;p105"/>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353" name="Google Shape;1353;p105"/>
          <p:cNvPicPr preferRelativeResize="0"/>
          <p:nvPr/>
        </p:nvPicPr>
        <p:blipFill>
          <a:blip r:embed="rId3">
            <a:alphaModFix/>
          </a:blip>
          <a:stretch>
            <a:fillRect/>
          </a:stretch>
        </p:blipFill>
        <p:spPr>
          <a:xfrm>
            <a:off x="914399" y="1249359"/>
            <a:ext cx="7315202" cy="1719072"/>
          </a:xfrm>
          <a:prstGeom prst="rect">
            <a:avLst/>
          </a:prstGeom>
          <a:noFill/>
          <a:ln>
            <a:noFill/>
          </a:ln>
        </p:spPr>
      </p:pic>
      <p:sp>
        <p:nvSpPr>
          <p:cNvPr id="1354" name="Google Shape;1354;p105"/>
          <p:cNvSpPr txBox="1"/>
          <p:nvPr/>
        </p:nvSpPr>
        <p:spPr>
          <a:xfrm>
            <a:off x="1580399" y="296842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6.1. Trusting. The Culture Map (p. 171), by Erin Meyer, 2014, New York: PublicAffairs.</a:t>
            </a:r>
            <a:endParaRPr i="1" sz="1000">
              <a:latin typeface="Proxima Nova"/>
              <a:ea typeface="Proxima Nova"/>
              <a:cs typeface="Proxima Nova"/>
              <a:sym typeface="Proxima Nova"/>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sp>
        <p:nvSpPr>
          <p:cNvPr id="1359" name="Google Shape;1359;p10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Build on common interests</a:t>
            </a:r>
            <a:endParaRPr/>
          </a:p>
        </p:txBody>
      </p:sp>
      <p:sp>
        <p:nvSpPr>
          <p:cNvPr id="1360" name="Google Shape;1360;p106"/>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61" name="Google Shape;1361;p106"/>
          <p:cNvSpPr txBox="1"/>
          <p:nvPr>
            <p:ph idx="2" type="body"/>
          </p:nvPr>
        </p:nvSpPr>
        <p:spPr>
          <a:xfrm>
            <a:off x="405675" y="1208325"/>
            <a:ext cx="34251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Similarities</a:t>
            </a:r>
            <a:endParaRPr sz="1400"/>
          </a:p>
          <a:p>
            <a:pPr indent="-317500" lvl="0" marL="457200" rtl="0" algn="l">
              <a:spcBef>
                <a:spcPts val="0"/>
              </a:spcBef>
              <a:spcAft>
                <a:spcPts val="0"/>
              </a:spcAft>
              <a:buSzPts val="1400"/>
              <a:buChar char="●"/>
            </a:pPr>
            <a:r>
              <a:rPr lang="en" sz="1400"/>
              <a:t>Research</a:t>
            </a:r>
            <a:endParaRPr sz="1400"/>
          </a:p>
        </p:txBody>
      </p:sp>
      <p:pic>
        <p:nvPicPr>
          <p:cNvPr id="1362" name="Google Shape;1362;p106"/>
          <p:cNvPicPr preferRelativeResize="0"/>
          <p:nvPr/>
        </p:nvPicPr>
        <p:blipFill>
          <a:blip r:embed="rId3">
            <a:alphaModFix/>
          </a:blip>
          <a:stretch>
            <a:fillRect/>
          </a:stretch>
        </p:blipFill>
        <p:spPr>
          <a:xfrm>
            <a:off x="4892526" y="611088"/>
            <a:ext cx="1971791" cy="39213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10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Show your true self</a:t>
            </a:r>
            <a:endParaRPr/>
          </a:p>
        </p:txBody>
      </p:sp>
      <p:sp>
        <p:nvSpPr>
          <p:cNvPr id="1368" name="Google Shape;1368;p107"/>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69" name="Google Shape;1369;p107"/>
          <p:cNvSpPr txBox="1"/>
          <p:nvPr>
            <p:ph idx="2" type="body"/>
          </p:nvPr>
        </p:nvSpPr>
        <p:spPr>
          <a:xfrm>
            <a:off x="405675" y="1208325"/>
            <a:ext cx="34251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Relax</a:t>
            </a:r>
            <a:endParaRPr sz="1400"/>
          </a:p>
          <a:p>
            <a:pPr indent="-317500" lvl="0" marL="457200" rtl="0" algn="l">
              <a:spcBef>
                <a:spcPts val="0"/>
              </a:spcBef>
              <a:spcAft>
                <a:spcPts val="0"/>
              </a:spcAft>
              <a:buSzPts val="1400"/>
              <a:buChar char="●"/>
            </a:pPr>
            <a:r>
              <a:rPr lang="en" sz="1400"/>
              <a:t>No business</a:t>
            </a:r>
            <a:endParaRPr sz="1400"/>
          </a:p>
        </p:txBody>
      </p:sp>
      <p:pic>
        <p:nvPicPr>
          <p:cNvPr id="1370" name="Google Shape;1370;p107"/>
          <p:cNvPicPr preferRelativeResize="0"/>
          <p:nvPr/>
        </p:nvPicPr>
        <p:blipFill>
          <a:blip r:embed="rId3">
            <a:alphaModFix/>
          </a:blip>
          <a:stretch>
            <a:fillRect/>
          </a:stretch>
        </p:blipFill>
        <p:spPr>
          <a:xfrm>
            <a:off x="3569125" y="1049147"/>
            <a:ext cx="4572000" cy="3045219"/>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10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Consider meals carefully</a:t>
            </a:r>
            <a:endParaRPr/>
          </a:p>
        </p:txBody>
      </p:sp>
      <p:sp>
        <p:nvSpPr>
          <p:cNvPr id="1376" name="Google Shape;1376;p108"/>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77" name="Google Shape;1377;p108"/>
          <p:cNvSpPr txBox="1"/>
          <p:nvPr>
            <p:ph idx="2" type="body"/>
          </p:nvPr>
        </p:nvSpPr>
        <p:spPr>
          <a:xfrm>
            <a:off x="405675" y="1208325"/>
            <a:ext cx="38337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Task-based hosting Relationship-based</a:t>
            </a:r>
            <a:endParaRPr sz="1400"/>
          </a:p>
          <a:p>
            <a:pPr indent="-317500" lvl="1" marL="914400" rtl="0" algn="l">
              <a:spcBef>
                <a:spcPts val="0"/>
              </a:spcBef>
              <a:spcAft>
                <a:spcPts val="0"/>
              </a:spcAft>
              <a:buSzPts val="1400"/>
              <a:buChar char="○"/>
            </a:pPr>
            <a:r>
              <a:rPr lang="en" sz="1400"/>
              <a:t>Spend more time organizing meals</a:t>
            </a:r>
            <a:endParaRPr sz="1400"/>
          </a:p>
          <a:p>
            <a:pPr indent="-317500" lvl="0" marL="457200" rtl="0" algn="l">
              <a:spcBef>
                <a:spcPts val="0"/>
              </a:spcBef>
              <a:spcAft>
                <a:spcPts val="0"/>
              </a:spcAft>
              <a:buSzPts val="1400"/>
              <a:buChar char="●"/>
            </a:pPr>
            <a:r>
              <a:rPr lang="en" sz="1400"/>
              <a:t>Relationship-based hosting Task-based</a:t>
            </a:r>
            <a:endParaRPr sz="1400"/>
          </a:p>
          <a:p>
            <a:pPr indent="-317500" lvl="1" marL="914400" rtl="0" algn="l">
              <a:spcBef>
                <a:spcPts val="0"/>
              </a:spcBef>
              <a:spcAft>
                <a:spcPts val="0"/>
              </a:spcAft>
              <a:buSzPts val="1400"/>
              <a:buChar char="○"/>
            </a:pPr>
            <a:r>
              <a:rPr lang="en" sz="1400"/>
              <a:t>One hour lunch</a:t>
            </a:r>
            <a:endParaRPr sz="14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1" name="Shape 1381"/>
        <p:cNvGrpSpPr/>
        <p:nvPr/>
      </p:nvGrpSpPr>
      <p:grpSpPr>
        <a:xfrm>
          <a:off x="0" y="0"/>
          <a:ext cx="0" cy="0"/>
          <a:chOff x="0" y="0"/>
          <a:chExt cx="0" cy="0"/>
        </a:xfrm>
      </p:grpSpPr>
      <p:sp>
        <p:nvSpPr>
          <p:cNvPr id="1382" name="Google Shape;1382;p10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Phone, email, or wasta</a:t>
            </a:r>
            <a:endParaRPr/>
          </a:p>
        </p:txBody>
      </p:sp>
      <p:sp>
        <p:nvSpPr>
          <p:cNvPr id="1383" name="Google Shape;1383;p109"/>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84" name="Google Shape;1384;p109"/>
          <p:cNvSpPr txBox="1"/>
          <p:nvPr>
            <p:ph idx="2" type="body"/>
          </p:nvPr>
        </p:nvSpPr>
        <p:spPr>
          <a:xfrm>
            <a:off x="405675" y="1208325"/>
            <a:ext cx="3833700" cy="26616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Task-based </a:t>
            </a:r>
            <a:endParaRPr sz="1400"/>
          </a:p>
          <a:p>
            <a:pPr indent="-317500" lvl="1" marL="914400" rtl="0" algn="l">
              <a:spcBef>
                <a:spcPts val="0"/>
              </a:spcBef>
              <a:spcAft>
                <a:spcPts val="0"/>
              </a:spcAft>
              <a:buSzPts val="1400"/>
              <a:buChar char="○"/>
            </a:pPr>
            <a:r>
              <a:rPr lang="en" sz="1400"/>
              <a:t>Email</a:t>
            </a:r>
            <a:endParaRPr sz="1400"/>
          </a:p>
          <a:p>
            <a:pPr indent="-317500" lvl="1" marL="914400" rtl="0" algn="l">
              <a:spcBef>
                <a:spcPts val="0"/>
              </a:spcBef>
              <a:spcAft>
                <a:spcPts val="0"/>
              </a:spcAft>
              <a:buSzPts val="1400"/>
              <a:buChar char="○"/>
            </a:pPr>
            <a:r>
              <a:rPr lang="en" sz="1400"/>
              <a:t>Phone</a:t>
            </a:r>
            <a:endParaRPr sz="1400"/>
          </a:p>
          <a:p>
            <a:pPr indent="-317500" lvl="0" marL="457200" rtl="0" algn="l">
              <a:spcBef>
                <a:spcPts val="0"/>
              </a:spcBef>
              <a:spcAft>
                <a:spcPts val="0"/>
              </a:spcAft>
              <a:buSzPts val="1400"/>
              <a:buChar char="●"/>
            </a:pPr>
            <a:r>
              <a:rPr lang="en" sz="1400"/>
              <a:t>Relationship-based </a:t>
            </a:r>
            <a:endParaRPr sz="1400"/>
          </a:p>
          <a:p>
            <a:pPr indent="-317500" lvl="1" marL="914400" rtl="0" algn="l">
              <a:spcBef>
                <a:spcPts val="0"/>
              </a:spcBef>
              <a:spcAft>
                <a:spcPts val="0"/>
              </a:spcAft>
              <a:buSzPts val="1400"/>
              <a:buChar char="○"/>
            </a:pPr>
            <a:r>
              <a:rPr lang="en" sz="1400"/>
              <a:t>Call </a:t>
            </a:r>
            <a:endParaRPr sz="1400"/>
          </a:p>
          <a:p>
            <a:pPr indent="-317500" lvl="1" marL="914400" rtl="0" algn="l">
              <a:spcBef>
                <a:spcPts val="0"/>
              </a:spcBef>
              <a:spcAft>
                <a:spcPts val="0"/>
              </a:spcAft>
              <a:buSzPts val="1400"/>
              <a:buChar char="○"/>
            </a:pPr>
            <a:r>
              <a:rPr lang="en" sz="1400"/>
              <a:t>Wasta</a:t>
            </a:r>
            <a:endParaRPr sz="1400"/>
          </a:p>
          <a:p>
            <a:pPr indent="-317500" lvl="0" marL="457200" rtl="0" algn="l">
              <a:spcBef>
                <a:spcPts val="0"/>
              </a:spcBef>
              <a:spcAft>
                <a:spcPts val="0"/>
              </a:spcAft>
              <a:buSzPts val="1400"/>
              <a:buChar char="●"/>
            </a:pPr>
            <a:r>
              <a:rPr lang="en" sz="1400"/>
              <a:t>Let them lead</a:t>
            </a:r>
            <a:endParaRPr sz="1400"/>
          </a:p>
        </p:txBody>
      </p:sp>
      <p:pic>
        <p:nvPicPr>
          <p:cNvPr id="1385" name="Google Shape;1385;p109"/>
          <p:cNvPicPr preferRelativeResize="0"/>
          <p:nvPr/>
        </p:nvPicPr>
        <p:blipFill>
          <a:blip r:embed="rId3">
            <a:alphaModFix/>
          </a:blip>
          <a:stretch>
            <a:fillRect/>
          </a:stretch>
        </p:blipFill>
        <p:spPr>
          <a:xfrm>
            <a:off x="3771275" y="1008525"/>
            <a:ext cx="4572000" cy="3108596"/>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11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a:t>
            </a:r>
            <a:r>
              <a:rPr lang="en"/>
              <a:t>Trust</a:t>
            </a:r>
            <a:endParaRPr/>
          </a:p>
        </p:txBody>
      </p:sp>
      <p:sp>
        <p:nvSpPr>
          <p:cNvPr id="1391" name="Google Shape;1391;p110"/>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392" name="Google Shape;1392;p110"/>
          <p:cNvPicPr preferRelativeResize="0"/>
          <p:nvPr/>
        </p:nvPicPr>
        <p:blipFill>
          <a:blip r:embed="rId3">
            <a:alphaModFix/>
          </a:blip>
          <a:stretch>
            <a:fillRect/>
          </a:stretch>
        </p:blipFill>
        <p:spPr>
          <a:xfrm>
            <a:off x="1195091" y="1024313"/>
            <a:ext cx="6753811" cy="1587152"/>
          </a:xfrm>
          <a:prstGeom prst="rect">
            <a:avLst/>
          </a:prstGeom>
          <a:noFill/>
          <a:ln>
            <a:noFill/>
          </a:ln>
        </p:spPr>
      </p:pic>
      <p:sp>
        <p:nvSpPr>
          <p:cNvPr id="1393" name="Google Shape;1393;p110"/>
          <p:cNvSpPr txBox="1"/>
          <p:nvPr/>
        </p:nvSpPr>
        <p:spPr>
          <a:xfrm>
            <a:off x="1810046" y="2611460"/>
            <a:ext cx="5523900" cy="33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6.1. Trusting. The Culture Map (p. 171), by Erin Meyer, 2014, New York: PublicAffairs.</a:t>
            </a:r>
            <a:endParaRPr i="1" sz="1000">
              <a:latin typeface="Proxima Nova"/>
              <a:ea typeface="Proxima Nova"/>
              <a:cs typeface="Proxima Nova"/>
              <a:sym typeface="Proxima Nova"/>
            </a:endParaRPr>
          </a:p>
        </p:txBody>
      </p:sp>
      <p:pic>
        <p:nvPicPr>
          <p:cNvPr id="1394" name="Google Shape;1394;p110"/>
          <p:cNvPicPr preferRelativeResize="0"/>
          <p:nvPr/>
        </p:nvPicPr>
        <p:blipFill>
          <a:blip r:embed="rId4">
            <a:alphaModFix/>
          </a:blip>
          <a:stretch>
            <a:fillRect/>
          </a:stretch>
        </p:blipFill>
        <p:spPr>
          <a:xfrm>
            <a:off x="5351958" y="2997675"/>
            <a:ext cx="1947672" cy="1371600"/>
          </a:xfrm>
          <a:prstGeom prst="rect">
            <a:avLst/>
          </a:prstGeom>
          <a:noFill/>
          <a:ln cap="flat" cmpd="sng" w="9525">
            <a:solidFill>
              <a:schemeClr val="dk2"/>
            </a:solidFill>
            <a:prstDash val="solid"/>
            <a:round/>
            <a:headEnd len="sm" w="sm" type="none"/>
            <a:tailEnd len="sm" w="sm" type="none"/>
          </a:ln>
        </p:spPr>
      </p:pic>
      <p:sp>
        <p:nvSpPr>
          <p:cNvPr id="1395" name="Google Shape;1395;p110"/>
          <p:cNvSpPr txBox="1"/>
          <p:nvPr/>
        </p:nvSpPr>
        <p:spPr>
          <a:xfrm>
            <a:off x="5463885" y="44184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Brazil</a:t>
            </a:r>
            <a:endParaRPr b="1" sz="1000">
              <a:latin typeface="Proxima Nova"/>
              <a:ea typeface="Proxima Nova"/>
              <a:cs typeface="Proxima Nova"/>
              <a:sym typeface="Proxima Nova"/>
            </a:endParaRPr>
          </a:p>
        </p:txBody>
      </p:sp>
      <p:pic>
        <p:nvPicPr>
          <p:cNvPr id="1396" name="Google Shape;1396;p110"/>
          <p:cNvPicPr preferRelativeResize="0"/>
          <p:nvPr/>
        </p:nvPicPr>
        <p:blipFill>
          <a:blip r:embed="rId5">
            <a:alphaModFix/>
          </a:blip>
          <a:stretch>
            <a:fillRect/>
          </a:stretch>
        </p:blipFill>
        <p:spPr>
          <a:xfrm>
            <a:off x="1844375" y="2997675"/>
            <a:ext cx="2057400" cy="1371600"/>
          </a:xfrm>
          <a:prstGeom prst="rect">
            <a:avLst/>
          </a:prstGeom>
          <a:noFill/>
          <a:ln cap="flat" cmpd="sng" w="9525">
            <a:solidFill>
              <a:schemeClr val="dk2"/>
            </a:solidFill>
            <a:prstDash val="solid"/>
            <a:round/>
            <a:headEnd len="sm" w="sm" type="none"/>
            <a:tailEnd len="sm" w="sm" type="none"/>
          </a:ln>
        </p:spPr>
      </p:pic>
      <p:sp>
        <p:nvSpPr>
          <p:cNvPr id="1397" name="Google Shape;1397;p110"/>
          <p:cNvSpPr txBox="1"/>
          <p:nvPr/>
        </p:nvSpPr>
        <p:spPr>
          <a:xfrm>
            <a:off x="2011185" y="44184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The Netherlands</a:t>
            </a:r>
            <a:endParaRPr b="1" sz="1000">
              <a:latin typeface="Proxima Nova"/>
              <a:ea typeface="Proxima Nova"/>
              <a:cs typeface="Proxima Nova"/>
              <a:sym typeface="Proxima Nova"/>
            </a:endParaRPr>
          </a:p>
        </p:txBody>
      </p:sp>
      <p:cxnSp>
        <p:nvCxnSpPr>
          <p:cNvPr id="1398" name="Google Shape;1398;p110"/>
          <p:cNvCxnSpPr/>
          <p:nvPr/>
        </p:nvCxnSpPr>
        <p:spPr>
          <a:xfrm>
            <a:off x="4097330" y="3683475"/>
            <a:ext cx="1053300" cy="0"/>
          </a:xfrm>
          <a:prstGeom prst="straightConnector1">
            <a:avLst/>
          </a:prstGeom>
          <a:noFill/>
          <a:ln cap="flat" cmpd="sng" w="38100">
            <a:solidFill>
              <a:srgbClr val="980000"/>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4"/>
                                        </p:tgtEl>
                                        <p:attrNameLst>
                                          <p:attrName>style.visibility</p:attrName>
                                        </p:attrNameLst>
                                      </p:cBhvr>
                                      <p:to>
                                        <p:strVal val="visible"/>
                                      </p:to>
                                    </p:set>
                                    <p:animEffect filter="fade" transition="in">
                                      <p:cBhvr>
                                        <p:cTn dur="1000"/>
                                        <p:tgtEl>
                                          <p:spTgt spid="1394"/>
                                        </p:tgtEl>
                                      </p:cBhvr>
                                    </p:animEffect>
                                  </p:childTnLst>
                                </p:cTn>
                              </p:par>
                              <p:par>
                                <p:cTn fill="hold" nodeType="withEffect" presetClass="entr" presetID="10" presetSubtype="0">
                                  <p:stCondLst>
                                    <p:cond delay="0"/>
                                  </p:stCondLst>
                                  <p:childTnLst>
                                    <p:set>
                                      <p:cBhvr>
                                        <p:cTn dur="1" fill="hold">
                                          <p:stCondLst>
                                            <p:cond delay="0"/>
                                          </p:stCondLst>
                                        </p:cTn>
                                        <p:tgtEl>
                                          <p:spTgt spid="1395"/>
                                        </p:tgtEl>
                                        <p:attrNameLst>
                                          <p:attrName>style.visibility</p:attrName>
                                        </p:attrNameLst>
                                      </p:cBhvr>
                                      <p:to>
                                        <p:strVal val="visible"/>
                                      </p:to>
                                    </p:set>
                                    <p:animEffect filter="fade" transition="in">
                                      <p:cBhvr>
                                        <p:cTn dur="1000"/>
                                        <p:tgtEl>
                                          <p:spTgt spid="1395"/>
                                        </p:tgtEl>
                                      </p:cBhvr>
                                    </p:animEffect>
                                  </p:childTnLst>
                                </p:cTn>
                              </p:par>
                              <p:par>
                                <p:cTn fill="hold" nodeType="withEffect" presetClass="entr" presetID="10" presetSubtype="0">
                                  <p:stCondLst>
                                    <p:cond delay="0"/>
                                  </p:stCondLst>
                                  <p:childTnLst>
                                    <p:set>
                                      <p:cBhvr>
                                        <p:cTn dur="1" fill="hold">
                                          <p:stCondLst>
                                            <p:cond delay="0"/>
                                          </p:stCondLst>
                                        </p:cTn>
                                        <p:tgtEl>
                                          <p:spTgt spid="1396"/>
                                        </p:tgtEl>
                                        <p:attrNameLst>
                                          <p:attrName>style.visibility</p:attrName>
                                        </p:attrNameLst>
                                      </p:cBhvr>
                                      <p:to>
                                        <p:strVal val="visible"/>
                                      </p:to>
                                    </p:set>
                                    <p:animEffect filter="fade" transition="in">
                                      <p:cBhvr>
                                        <p:cTn dur="1000"/>
                                        <p:tgtEl>
                                          <p:spTgt spid="1396"/>
                                        </p:tgtEl>
                                      </p:cBhvr>
                                    </p:animEffect>
                                  </p:childTnLst>
                                </p:cTn>
                              </p:par>
                              <p:par>
                                <p:cTn fill="hold" nodeType="withEffect" presetClass="entr" presetID="10" presetSubtype="0">
                                  <p:stCondLst>
                                    <p:cond delay="0"/>
                                  </p:stCondLst>
                                  <p:childTnLst>
                                    <p:set>
                                      <p:cBhvr>
                                        <p:cTn dur="1" fill="hold">
                                          <p:stCondLst>
                                            <p:cond delay="0"/>
                                          </p:stCondLst>
                                        </p:cTn>
                                        <p:tgtEl>
                                          <p:spTgt spid="1397"/>
                                        </p:tgtEl>
                                        <p:attrNameLst>
                                          <p:attrName>style.visibility</p:attrName>
                                        </p:attrNameLst>
                                      </p:cBhvr>
                                      <p:to>
                                        <p:strVal val="visible"/>
                                      </p:to>
                                    </p:set>
                                    <p:animEffect filter="fade" transition="in">
                                      <p:cBhvr>
                                        <p:cTn dur="1000"/>
                                        <p:tgtEl>
                                          <p:spTgt spid="1397"/>
                                        </p:tgtEl>
                                      </p:cBhvr>
                                    </p:animEffect>
                                  </p:childTnLst>
                                </p:cTn>
                              </p:par>
                              <p:par>
                                <p:cTn fill="hold" nodeType="withEffect" presetClass="entr" presetID="10" presetSubtype="0">
                                  <p:stCondLst>
                                    <p:cond delay="0"/>
                                  </p:stCondLst>
                                  <p:childTnLst>
                                    <p:set>
                                      <p:cBhvr>
                                        <p:cTn dur="1" fill="hold">
                                          <p:stCondLst>
                                            <p:cond delay="0"/>
                                          </p:stCondLst>
                                        </p:cTn>
                                        <p:tgtEl>
                                          <p:spTgt spid="1398"/>
                                        </p:tgtEl>
                                        <p:attrNameLst>
                                          <p:attrName>style.visibility</p:attrName>
                                        </p:attrNameLst>
                                      </p:cBhvr>
                                      <p:to>
                                        <p:strVal val="visible"/>
                                      </p:to>
                                    </p:set>
                                    <p:animEffect filter="fade" transition="in">
                                      <p:cBhvr>
                                        <p:cTn dur="1000"/>
                                        <p:tgtEl>
                                          <p:spTgt spid="13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11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Trust</a:t>
            </a:r>
            <a:endParaRPr/>
          </a:p>
        </p:txBody>
      </p:sp>
      <p:sp>
        <p:nvSpPr>
          <p:cNvPr id="1404" name="Google Shape;1404;p111"/>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Trust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405" name="Google Shape;1405;p111"/>
          <p:cNvPicPr preferRelativeResize="0"/>
          <p:nvPr/>
        </p:nvPicPr>
        <p:blipFill>
          <a:blip r:embed="rId3">
            <a:alphaModFix/>
          </a:blip>
          <a:stretch>
            <a:fillRect/>
          </a:stretch>
        </p:blipFill>
        <p:spPr>
          <a:xfrm>
            <a:off x="1195091" y="1024313"/>
            <a:ext cx="6753811" cy="1587152"/>
          </a:xfrm>
          <a:prstGeom prst="rect">
            <a:avLst/>
          </a:prstGeom>
          <a:noFill/>
          <a:ln>
            <a:noFill/>
          </a:ln>
        </p:spPr>
      </p:pic>
      <p:sp>
        <p:nvSpPr>
          <p:cNvPr id="1406" name="Google Shape;1406;p111"/>
          <p:cNvSpPr txBox="1"/>
          <p:nvPr/>
        </p:nvSpPr>
        <p:spPr>
          <a:xfrm>
            <a:off x="1810046" y="2611460"/>
            <a:ext cx="5523900" cy="33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6.1. Trusting. The Culture Map (p. 171), by Erin Meyer, 2014, New York: PublicAffairs.</a:t>
            </a:r>
            <a:endParaRPr i="1" sz="1000">
              <a:latin typeface="Proxima Nova"/>
              <a:ea typeface="Proxima Nova"/>
              <a:cs typeface="Proxima Nova"/>
              <a:sym typeface="Proxima Nova"/>
            </a:endParaRPr>
          </a:p>
        </p:txBody>
      </p:sp>
      <p:sp>
        <p:nvSpPr>
          <p:cNvPr id="1407" name="Google Shape;1407;p111"/>
          <p:cNvSpPr txBox="1"/>
          <p:nvPr/>
        </p:nvSpPr>
        <p:spPr>
          <a:xfrm>
            <a:off x="5403985" y="44243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Australia</a:t>
            </a:r>
            <a:endParaRPr b="1" sz="1000">
              <a:latin typeface="Proxima Nova"/>
              <a:ea typeface="Proxima Nova"/>
              <a:cs typeface="Proxima Nova"/>
              <a:sym typeface="Proxima Nova"/>
            </a:endParaRPr>
          </a:p>
        </p:txBody>
      </p:sp>
      <p:sp>
        <p:nvSpPr>
          <p:cNvPr id="1408" name="Google Shape;1408;p111"/>
          <p:cNvSpPr txBox="1"/>
          <p:nvPr/>
        </p:nvSpPr>
        <p:spPr>
          <a:xfrm>
            <a:off x="1640600" y="44243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Thailand</a:t>
            </a:r>
            <a:endParaRPr b="1" sz="1000">
              <a:latin typeface="Proxima Nova"/>
              <a:ea typeface="Proxima Nova"/>
              <a:cs typeface="Proxima Nova"/>
              <a:sym typeface="Proxima Nova"/>
            </a:endParaRPr>
          </a:p>
        </p:txBody>
      </p:sp>
      <p:cxnSp>
        <p:nvCxnSpPr>
          <p:cNvPr id="1409" name="Google Shape;1409;p111"/>
          <p:cNvCxnSpPr/>
          <p:nvPr/>
        </p:nvCxnSpPr>
        <p:spPr>
          <a:xfrm>
            <a:off x="3726745" y="3689375"/>
            <a:ext cx="1053300" cy="0"/>
          </a:xfrm>
          <a:prstGeom prst="straightConnector1">
            <a:avLst/>
          </a:prstGeom>
          <a:noFill/>
          <a:ln cap="flat" cmpd="sng" w="38100">
            <a:solidFill>
              <a:srgbClr val="980000"/>
            </a:solidFill>
            <a:prstDash val="solid"/>
            <a:round/>
            <a:headEnd len="med" w="med" type="none"/>
            <a:tailEnd len="med" w="med" type="triangle"/>
          </a:ln>
        </p:spPr>
      </p:cxnSp>
      <p:pic>
        <p:nvPicPr>
          <p:cNvPr id="1410" name="Google Shape;1410;p111"/>
          <p:cNvPicPr preferRelativeResize="0"/>
          <p:nvPr/>
        </p:nvPicPr>
        <p:blipFill>
          <a:blip r:embed="rId4">
            <a:alphaModFix/>
          </a:blip>
          <a:stretch>
            <a:fillRect/>
          </a:stretch>
        </p:blipFill>
        <p:spPr>
          <a:xfrm>
            <a:off x="1506515" y="3000638"/>
            <a:ext cx="2057400" cy="1371600"/>
          </a:xfrm>
          <a:prstGeom prst="rect">
            <a:avLst/>
          </a:prstGeom>
          <a:noFill/>
          <a:ln cap="flat" cmpd="sng" w="9525">
            <a:solidFill>
              <a:schemeClr val="dk2"/>
            </a:solidFill>
            <a:prstDash val="solid"/>
            <a:round/>
            <a:headEnd len="sm" w="sm" type="none"/>
            <a:tailEnd len="sm" w="sm" type="none"/>
          </a:ln>
        </p:spPr>
      </p:pic>
      <p:pic>
        <p:nvPicPr>
          <p:cNvPr id="1411" name="Google Shape;1411;p111"/>
          <p:cNvPicPr preferRelativeResize="0"/>
          <p:nvPr/>
        </p:nvPicPr>
        <p:blipFill>
          <a:blip r:embed="rId5">
            <a:alphaModFix/>
          </a:blip>
          <a:stretch>
            <a:fillRect/>
          </a:stretch>
        </p:blipFill>
        <p:spPr>
          <a:xfrm>
            <a:off x="4894275" y="3000625"/>
            <a:ext cx="2743200" cy="13716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07"/>
                                        </p:tgtEl>
                                        <p:attrNameLst>
                                          <p:attrName>style.visibility</p:attrName>
                                        </p:attrNameLst>
                                      </p:cBhvr>
                                      <p:to>
                                        <p:strVal val="visible"/>
                                      </p:to>
                                    </p:set>
                                    <p:animEffect filter="fade" transition="in">
                                      <p:cBhvr>
                                        <p:cTn dur="1000"/>
                                        <p:tgtEl>
                                          <p:spTgt spid="1407"/>
                                        </p:tgtEl>
                                      </p:cBhvr>
                                    </p:animEffect>
                                  </p:childTnLst>
                                </p:cTn>
                              </p:par>
                              <p:par>
                                <p:cTn fill="hold" nodeType="withEffect" presetClass="entr" presetID="10" presetSubtype="0">
                                  <p:stCondLst>
                                    <p:cond delay="0"/>
                                  </p:stCondLst>
                                  <p:childTnLst>
                                    <p:set>
                                      <p:cBhvr>
                                        <p:cTn dur="1" fill="hold">
                                          <p:stCondLst>
                                            <p:cond delay="0"/>
                                          </p:stCondLst>
                                        </p:cTn>
                                        <p:tgtEl>
                                          <p:spTgt spid="1408"/>
                                        </p:tgtEl>
                                        <p:attrNameLst>
                                          <p:attrName>style.visibility</p:attrName>
                                        </p:attrNameLst>
                                      </p:cBhvr>
                                      <p:to>
                                        <p:strVal val="visible"/>
                                      </p:to>
                                    </p:set>
                                    <p:animEffect filter="fade" transition="in">
                                      <p:cBhvr>
                                        <p:cTn dur="1000"/>
                                        <p:tgtEl>
                                          <p:spTgt spid="1408"/>
                                        </p:tgtEl>
                                      </p:cBhvr>
                                    </p:animEffect>
                                  </p:childTnLst>
                                </p:cTn>
                              </p:par>
                              <p:par>
                                <p:cTn fill="hold" nodeType="withEffect" presetClass="entr" presetID="10" presetSubtype="0">
                                  <p:stCondLst>
                                    <p:cond delay="0"/>
                                  </p:stCondLst>
                                  <p:childTnLst>
                                    <p:set>
                                      <p:cBhvr>
                                        <p:cTn dur="1" fill="hold">
                                          <p:stCondLst>
                                            <p:cond delay="0"/>
                                          </p:stCondLst>
                                        </p:cTn>
                                        <p:tgtEl>
                                          <p:spTgt spid="1409"/>
                                        </p:tgtEl>
                                        <p:attrNameLst>
                                          <p:attrName>style.visibility</p:attrName>
                                        </p:attrNameLst>
                                      </p:cBhvr>
                                      <p:to>
                                        <p:strVal val="visible"/>
                                      </p:to>
                                    </p:set>
                                    <p:animEffect filter="fade" transition="in">
                                      <p:cBhvr>
                                        <p:cTn dur="1000"/>
                                        <p:tgtEl>
                                          <p:spTgt spid="1409"/>
                                        </p:tgtEl>
                                      </p:cBhvr>
                                    </p:animEffect>
                                  </p:childTnLst>
                                </p:cTn>
                              </p:par>
                              <p:par>
                                <p:cTn fill="hold" nodeType="withEffect" presetClass="entr" presetID="10" presetSubtype="0">
                                  <p:stCondLst>
                                    <p:cond delay="0"/>
                                  </p:stCondLst>
                                  <p:childTnLst>
                                    <p:set>
                                      <p:cBhvr>
                                        <p:cTn dur="1" fill="hold">
                                          <p:stCondLst>
                                            <p:cond delay="0"/>
                                          </p:stCondLst>
                                        </p:cTn>
                                        <p:tgtEl>
                                          <p:spTgt spid="1410"/>
                                        </p:tgtEl>
                                        <p:attrNameLst>
                                          <p:attrName>style.visibility</p:attrName>
                                        </p:attrNameLst>
                                      </p:cBhvr>
                                      <p:to>
                                        <p:strVal val="visible"/>
                                      </p:to>
                                    </p:set>
                                    <p:animEffect filter="fade" transition="in">
                                      <p:cBhvr>
                                        <p:cTn dur="1000"/>
                                        <p:tgtEl>
                                          <p:spTgt spid="1410"/>
                                        </p:tgtEl>
                                      </p:cBhvr>
                                    </p:animEffect>
                                  </p:childTnLst>
                                </p:cTn>
                              </p:par>
                              <p:par>
                                <p:cTn fill="hold" nodeType="withEffect" presetClass="entr" presetID="10" presetSubtype="0">
                                  <p:stCondLst>
                                    <p:cond delay="0"/>
                                  </p:stCondLst>
                                  <p:childTnLst>
                                    <p:set>
                                      <p:cBhvr>
                                        <p:cTn dur="1" fill="hold">
                                          <p:stCondLst>
                                            <p:cond delay="0"/>
                                          </p:stCondLst>
                                        </p:cTn>
                                        <p:tgtEl>
                                          <p:spTgt spid="1411"/>
                                        </p:tgtEl>
                                        <p:attrNameLst>
                                          <p:attrName>style.visibility</p:attrName>
                                        </p:attrNameLst>
                                      </p:cBhvr>
                                      <p:to>
                                        <p:strVal val="visible"/>
                                      </p:to>
                                    </p:set>
                                    <p:animEffect filter="fade" transition="in">
                                      <p:cBhvr>
                                        <p:cTn dur="1000"/>
                                        <p:tgtEl>
                                          <p:spTgt spid="14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5" name="Shape 1415"/>
        <p:cNvGrpSpPr/>
        <p:nvPr/>
      </p:nvGrpSpPr>
      <p:grpSpPr>
        <a:xfrm>
          <a:off x="0" y="0"/>
          <a:ext cx="0" cy="0"/>
          <a:chOff x="0" y="0"/>
          <a:chExt cx="0" cy="0"/>
        </a:xfrm>
      </p:grpSpPr>
      <p:sp>
        <p:nvSpPr>
          <p:cNvPr id="1416" name="Google Shape;1416;p11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1417" name="Google Shape;1417;p112"/>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Trust</a:t>
            </a:r>
            <a:endParaRPr/>
          </a:p>
        </p:txBody>
      </p:sp>
      <p:sp>
        <p:nvSpPr>
          <p:cNvPr id="1418" name="Google Shape;1418;p112"/>
          <p:cNvSpPr txBox="1"/>
          <p:nvPr>
            <p:ph idx="2" type="body"/>
          </p:nvPr>
        </p:nvSpPr>
        <p:spPr>
          <a:xfrm>
            <a:off x="405675" y="1208325"/>
            <a:ext cx="4579800" cy="2869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Task-based</a:t>
            </a:r>
            <a:endParaRPr sz="1400"/>
          </a:p>
          <a:p>
            <a:pPr indent="-317500" lvl="0" marL="457200" rtl="0" algn="l">
              <a:spcBef>
                <a:spcPts val="0"/>
              </a:spcBef>
              <a:spcAft>
                <a:spcPts val="0"/>
              </a:spcAft>
              <a:buSzPts val="1400"/>
              <a:buChar char="●"/>
            </a:pPr>
            <a:r>
              <a:rPr lang="en" sz="1400"/>
              <a:t>Relationship-based</a:t>
            </a:r>
            <a:endParaRPr sz="1400"/>
          </a:p>
          <a:p>
            <a:pPr indent="0" lvl="0" marL="0" rtl="0" algn="l">
              <a:spcBef>
                <a:spcPts val="0"/>
              </a:spcBef>
              <a:spcAft>
                <a:spcPts val="0"/>
              </a:spcAft>
              <a:buNone/>
            </a:pPr>
            <a:r>
              <a:t/>
            </a:r>
            <a:endParaRPr sz="14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2" name="Shape 1422"/>
        <p:cNvGrpSpPr/>
        <p:nvPr/>
      </p:nvGrpSpPr>
      <p:grpSpPr>
        <a:xfrm>
          <a:off x="0" y="0"/>
          <a:ext cx="0" cy="0"/>
          <a:chOff x="0" y="0"/>
          <a:chExt cx="0" cy="0"/>
        </a:xfrm>
      </p:grpSpPr>
      <p:sp>
        <p:nvSpPr>
          <p:cNvPr id="1423" name="Google Shape;1423;p113"/>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11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Styles of disagreement</a:t>
            </a:r>
            <a:endParaRPr/>
          </a:p>
        </p:txBody>
      </p:sp>
      <p:sp>
        <p:nvSpPr>
          <p:cNvPr id="1429" name="Google Shape;1429;p11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430" name="Google Shape;1430;p114"/>
          <p:cNvSpPr txBox="1"/>
          <p:nvPr>
            <p:ph idx="2" type="body"/>
          </p:nvPr>
        </p:nvSpPr>
        <p:spPr>
          <a:xfrm>
            <a:off x="405675" y="1208325"/>
            <a:ext cx="35259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Confrontational</a:t>
            </a:r>
            <a:endParaRPr sz="1400"/>
          </a:p>
          <a:p>
            <a:pPr indent="-317500" lvl="0" marL="457200" rtl="0" algn="l">
              <a:spcBef>
                <a:spcPts val="0"/>
              </a:spcBef>
              <a:spcAft>
                <a:spcPts val="0"/>
              </a:spcAft>
              <a:buSzPts val="1400"/>
              <a:buChar char="●"/>
            </a:pPr>
            <a:r>
              <a:rPr lang="en" sz="1400"/>
              <a:t>Avoids confrontation </a:t>
            </a:r>
            <a:endParaRPr sz="1400"/>
          </a:p>
        </p:txBody>
      </p:sp>
      <p:pic>
        <p:nvPicPr>
          <p:cNvPr id="1431" name="Google Shape;1431;p114"/>
          <p:cNvPicPr preferRelativeResize="0"/>
          <p:nvPr/>
        </p:nvPicPr>
        <p:blipFill>
          <a:blip r:embed="rId3">
            <a:alphaModFix/>
          </a:blip>
          <a:stretch>
            <a:fillRect/>
          </a:stretch>
        </p:blipFill>
        <p:spPr>
          <a:xfrm>
            <a:off x="4152556" y="514350"/>
            <a:ext cx="3312414" cy="41148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sp>
        <p:nvSpPr>
          <p:cNvPr id="1436" name="Google Shape;1436;p11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Confrontational</a:t>
            </a:r>
            <a:endParaRPr/>
          </a:p>
        </p:txBody>
      </p:sp>
      <p:sp>
        <p:nvSpPr>
          <p:cNvPr id="1437" name="Google Shape;1437;p115"/>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Disagreeing </a:t>
            </a:r>
            <a:endParaRPr/>
          </a:p>
          <a:p>
            <a:pPr indent="0" lvl="0" marL="0" rtl="0" algn="l">
              <a:spcBef>
                <a:spcPts val="0"/>
              </a:spcBef>
              <a:spcAft>
                <a:spcPts val="0"/>
              </a:spcAft>
              <a:buNone/>
            </a:pPr>
            <a:r>
              <a:t/>
            </a:r>
            <a:endParaRPr/>
          </a:p>
        </p:txBody>
      </p:sp>
      <p:sp>
        <p:nvSpPr>
          <p:cNvPr id="1438" name="Google Shape;1438;p115"/>
          <p:cNvSpPr txBox="1"/>
          <p:nvPr>
            <p:ph idx="2" type="body"/>
          </p:nvPr>
        </p:nvSpPr>
        <p:spPr>
          <a:xfrm>
            <a:off x="405675" y="1208325"/>
            <a:ext cx="48069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Disagreement and debate are positive</a:t>
            </a:r>
            <a:endParaRPr sz="1400"/>
          </a:p>
          <a:p>
            <a:pPr indent="-317500" lvl="0" marL="457200" rtl="0" algn="l">
              <a:spcBef>
                <a:spcPts val="0"/>
              </a:spcBef>
              <a:spcAft>
                <a:spcPts val="0"/>
              </a:spcAft>
              <a:buSzPts val="1400"/>
              <a:buChar char="●"/>
            </a:pPr>
            <a:r>
              <a:rPr lang="en" sz="1400"/>
              <a:t>Open confrontation is appropriate </a:t>
            </a:r>
            <a:endParaRPr sz="1400"/>
          </a:p>
          <a:p>
            <a:pPr indent="-317500" lvl="0" marL="457200" rtl="0" algn="l">
              <a:spcBef>
                <a:spcPts val="0"/>
              </a:spcBef>
              <a:spcAft>
                <a:spcPts val="0"/>
              </a:spcAft>
              <a:buSzPts val="1400"/>
              <a:buChar char="●"/>
            </a:pPr>
            <a:r>
              <a:rPr lang="en" sz="1400"/>
              <a:t>No negative impacts to a relationship</a:t>
            </a:r>
            <a:endParaRPr sz="1400"/>
          </a:p>
        </p:txBody>
      </p:sp>
      <p:pic>
        <p:nvPicPr>
          <p:cNvPr id="1439" name="Google Shape;1439;p115"/>
          <p:cNvPicPr preferRelativeResize="0"/>
          <p:nvPr/>
        </p:nvPicPr>
        <p:blipFill>
          <a:blip r:embed="rId3">
            <a:alphaModFix/>
          </a:blip>
          <a:stretch>
            <a:fillRect/>
          </a:stretch>
        </p:blipFill>
        <p:spPr>
          <a:xfrm>
            <a:off x="3919521" y="2821206"/>
            <a:ext cx="1524000" cy="914400"/>
          </a:xfrm>
          <a:prstGeom prst="rect">
            <a:avLst/>
          </a:prstGeom>
          <a:noFill/>
          <a:ln cap="flat" cmpd="sng" w="9525">
            <a:solidFill>
              <a:srgbClr val="000000"/>
            </a:solidFill>
            <a:prstDash val="solid"/>
            <a:round/>
            <a:headEnd len="sm" w="sm" type="none"/>
            <a:tailEnd len="sm" w="sm" type="none"/>
          </a:ln>
        </p:spPr>
      </p:pic>
      <p:pic>
        <p:nvPicPr>
          <p:cNvPr id="1440" name="Google Shape;1440;p115"/>
          <p:cNvPicPr preferRelativeResize="0"/>
          <p:nvPr/>
        </p:nvPicPr>
        <p:blipFill>
          <a:blip r:embed="rId4">
            <a:alphaModFix/>
          </a:blip>
          <a:stretch>
            <a:fillRect/>
          </a:stretch>
        </p:blipFill>
        <p:spPr>
          <a:xfrm>
            <a:off x="2019301" y="2821206"/>
            <a:ext cx="1371600" cy="914400"/>
          </a:xfrm>
          <a:prstGeom prst="rect">
            <a:avLst/>
          </a:prstGeom>
          <a:noFill/>
          <a:ln cap="flat" cmpd="sng" w="9525">
            <a:solidFill>
              <a:srgbClr val="000000"/>
            </a:solidFill>
            <a:prstDash val="solid"/>
            <a:round/>
            <a:headEnd len="sm" w="sm" type="none"/>
            <a:tailEnd len="sm" w="sm" type="none"/>
          </a:ln>
        </p:spPr>
      </p:pic>
      <p:sp>
        <p:nvSpPr>
          <p:cNvPr id="1441" name="Google Shape;1441;p115"/>
          <p:cNvSpPr txBox="1"/>
          <p:nvPr/>
        </p:nvSpPr>
        <p:spPr>
          <a:xfrm>
            <a:off x="3819621" y="37805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Germany</a:t>
            </a:r>
            <a:endParaRPr b="1" sz="1000">
              <a:latin typeface="Proxima Nova"/>
              <a:ea typeface="Proxima Nova"/>
              <a:cs typeface="Proxima Nova"/>
              <a:sym typeface="Proxima Nova"/>
            </a:endParaRPr>
          </a:p>
        </p:txBody>
      </p:sp>
      <p:sp>
        <p:nvSpPr>
          <p:cNvPr id="1442" name="Google Shape;1442;p115"/>
          <p:cNvSpPr txBox="1"/>
          <p:nvPr/>
        </p:nvSpPr>
        <p:spPr>
          <a:xfrm>
            <a:off x="1843204" y="37805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Israel</a:t>
            </a:r>
            <a:endParaRPr b="1" sz="1000">
              <a:latin typeface="Proxima Nova"/>
              <a:ea typeface="Proxima Nova"/>
              <a:cs typeface="Proxima Nova"/>
              <a:sym typeface="Proxima Nova"/>
            </a:endParaRPr>
          </a:p>
        </p:txBody>
      </p:sp>
      <p:sp>
        <p:nvSpPr>
          <p:cNvPr id="1443" name="Google Shape;1443;p115"/>
          <p:cNvSpPr txBox="1"/>
          <p:nvPr/>
        </p:nvSpPr>
        <p:spPr>
          <a:xfrm>
            <a:off x="5805279" y="37805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France</a:t>
            </a:r>
            <a:endParaRPr b="1" sz="1000">
              <a:latin typeface="Proxima Nova"/>
              <a:ea typeface="Proxima Nova"/>
              <a:cs typeface="Proxima Nova"/>
              <a:sym typeface="Proxima Nova"/>
            </a:endParaRPr>
          </a:p>
        </p:txBody>
      </p:sp>
      <p:pic>
        <p:nvPicPr>
          <p:cNvPr id="1444" name="Google Shape;1444;p115"/>
          <p:cNvPicPr preferRelativeResize="0"/>
          <p:nvPr/>
        </p:nvPicPr>
        <p:blipFill>
          <a:blip r:embed="rId5">
            <a:alphaModFix/>
          </a:blip>
          <a:stretch>
            <a:fillRect/>
          </a:stretch>
        </p:blipFill>
        <p:spPr>
          <a:xfrm>
            <a:off x="5981377" y="2821206"/>
            <a:ext cx="1371600"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0"/>
                                        </p:tgtEl>
                                        <p:attrNameLst>
                                          <p:attrName>style.visibility</p:attrName>
                                        </p:attrNameLst>
                                      </p:cBhvr>
                                      <p:to>
                                        <p:strVal val="visible"/>
                                      </p:to>
                                    </p:set>
                                    <p:animEffect filter="fade" transition="in">
                                      <p:cBhvr>
                                        <p:cTn dur="1000"/>
                                        <p:tgtEl>
                                          <p:spTgt spid="1440"/>
                                        </p:tgtEl>
                                      </p:cBhvr>
                                    </p:animEffect>
                                  </p:childTnLst>
                                </p:cTn>
                              </p:par>
                              <p:par>
                                <p:cTn fill="hold" nodeType="withEffect" presetClass="entr" presetID="10" presetSubtype="0">
                                  <p:stCondLst>
                                    <p:cond delay="0"/>
                                  </p:stCondLst>
                                  <p:childTnLst>
                                    <p:set>
                                      <p:cBhvr>
                                        <p:cTn dur="1" fill="hold">
                                          <p:stCondLst>
                                            <p:cond delay="0"/>
                                          </p:stCondLst>
                                        </p:cTn>
                                        <p:tgtEl>
                                          <p:spTgt spid="1442"/>
                                        </p:tgtEl>
                                        <p:attrNameLst>
                                          <p:attrName>style.visibility</p:attrName>
                                        </p:attrNameLst>
                                      </p:cBhvr>
                                      <p:to>
                                        <p:strVal val="visible"/>
                                      </p:to>
                                    </p:set>
                                    <p:animEffect filter="fade" transition="in">
                                      <p:cBhvr>
                                        <p:cTn dur="1000"/>
                                        <p:tgtEl>
                                          <p:spTgt spid="14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9"/>
                                        </p:tgtEl>
                                        <p:attrNameLst>
                                          <p:attrName>style.visibility</p:attrName>
                                        </p:attrNameLst>
                                      </p:cBhvr>
                                      <p:to>
                                        <p:strVal val="visible"/>
                                      </p:to>
                                    </p:set>
                                    <p:animEffect filter="fade" transition="in">
                                      <p:cBhvr>
                                        <p:cTn dur="1000"/>
                                        <p:tgtEl>
                                          <p:spTgt spid="1439"/>
                                        </p:tgtEl>
                                      </p:cBhvr>
                                    </p:animEffect>
                                  </p:childTnLst>
                                </p:cTn>
                              </p:par>
                              <p:par>
                                <p:cTn fill="hold" nodeType="withEffect" presetClass="entr" presetID="10" presetSubtype="0">
                                  <p:stCondLst>
                                    <p:cond delay="0"/>
                                  </p:stCondLst>
                                  <p:childTnLst>
                                    <p:set>
                                      <p:cBhvr>
                                        <p:cTn dur="1" fill="hold">
                                          <p:stCondLst>
                                            <p:cond delay="0"/>
                                          </p:stCondLst>
                                        </p:cTn>
                                        <p:tgtEl>
                                          <p:spTgt spid="1441"/>
                                        </p:tgtEl>
                                        <p:attrNameLst>
                                          <p:attrName>style.visibility</p:attrName>
                                        </p:attrNameLst>
                                      </p:cBhvr>
                                      <p:to>
                                        <p:strVal val="visible"/>
                                      </p:to>
                                    </p:set>
                                    <p:animEffect filter="fade" transition="in">
                                      <p:cBhvr>
                                        <p:cTn dur="1000"/>
                                        <p:tgtEl>
                                          <p:spTgt spid="14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3"/>
                                        </p:tgtEl>
                                        <p:attrNameLst>
                                          <p:attrName>style.visibility</p:attrName>
                                        </p:attrNameLst>
                                      </p:cBhvr>
                                      <p:to>
                                        <p:strVal val="visible"/>
                                      </p:to>
                                    </p:set>
                                    <p:animEffect filter="fade" transition="in">
                                      <p:cBhvr>
                                        <p:cTn dur="1000"/>
                                        <p:tgtEl>
                                          <p:spTgt spid="1443"/>
                                        </p:tgtEl>
                                      </p:cBhvr>
                                    </p:animEffect>
                                  </p:childTnLst>
                                </p:cTn>
                              </p:par>
                              <p:par>
                                <p:cTn fill="hold" nodeType="withEffect" presetClass="entr" presetID="10" presetSubtype="0">
                                  <p:stCondLst>
                                    <p:cond delay="0"/>
                                  </p:stCondLst>
                                  <p:childTnLst>
                                    <p:set>
                                      <p:cBhvr>
                                        <p:cTn dur="1" fill="hold">
                                          <p:stCondLst>
                                            <p:cond delay="0"/>
                                          </p:stCondLst>
                                        </p:cTn>
                                        <p:tgtEl>
                                          <p:spTgt spid="1444"/>
                                        </p:tgtEl>
                                        <p:attrNameLst>
                                          <p:attrName>style.visibility</p:attrName>
                                        </p:attrNameLst>
                                      </p:cBhvr>
                                      <p:to>
                                        <p:strVal val="visible"/>
                                      </p:to>
                                    </p:set>
                                    <p:animEffect filter="fade" transition="in">
                                      <p:cBhvr>
                                        <p:cTn dur="1000"/>
                                        <p:tgtEl>
                                          <p:spTgt spid="14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11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Avoids </a:t>
            </a:r>
            <a:r>
              <a:rPr lang="en"/>
              <a:t>Confrontation</a:t>
            </a:r>
            <a:endParaRPr/>
          </a:p>
        </p:txBody>
      </p:sp>
      <p:sp>
        <p:nvSpPr>
          <p:cNvPr id="1450" name="Google Shape;1450;p116"/>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Disagreeing </a:t>
            </a:r>
            <a:endParaRPr/>
          </a:p>
          <a:p>
            <a:pPr indent="0" lvl="0" marL="0" rtl="0" algn="l">
              <a:spcBef>
                <a:spcPts val="0"/>
              </a:spcBef>
              <a:spcAft>
                <a:spcPts val="0"/>
              </a:spcAft>
              <a:buNone/>
            </a:pPr>
            <a:r>
              <a:t/>
            </a:r>
            <a:endParaRPr/>
          </a:p>
        </p:txBody>
      </p:sp>
      <p:sp>
        <p:nvSpPr>
          <p:cNvPr id="1451" name="Google Shape;1451;p116"/>
          <p:cNvSpPr txBox="1"/>
          <p:nvPr>
            <p:ph idx="2" type="body"/>
          </p:nvPr>
        </p:nvSpPr>
        <p:spPr>
          <a:xfrm>
            <a:off x="405675" y="1208325"/>
            <a:ext cx="4806900" cy="1049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Disagreement and debate are negative</a:t>
            </a:r>
            <a:endParaRPr sz="1400"/>
          </a:p>
          <a:p>
            <a:pPr indent="-317500" lvl="0" marL="457200" rtl="0" algn="l">
              <a:spcBef>
                <a:spcPts val="0"/>
              </a:spcBef>
              <a:spcAft>
                <a:spcPts val="0"/>
              </a:spcAft>
              <a:buSzPts val="1400"/>
              <a:buChar char="●"/>
            </a:pPr>
            <a:r>
              <a:rPr lang="en" sz="1400"/>
              <a:t>Open confrontation is inappropriate </a:t>
            </a:r>
            <a:endParaRPr sz="1400"/>
          </a:p>
          <a:p>
            <a:pPr indent="-317500" lvl="0" marL="457200" rtl="0" algn="l">
              <a:spcBef>
                <a:spcPts val="0"/>
              </a:spcBef>
              <a:spcAft>
                <a:spcPts val="0"/>
              </a:spcAft>
              <a:buSzPts val="1400"/>
              <a:buChar char="●"/>
            </a:pPr>
            <a:r>
              <a:rPr lang="en" sz="1400"/>
              <a:t>Negatively impacts a relationship</a:t>
            </a:r>
            <a:endParaRPr sz="1400"/>
          </a:p>
        </p:txBody>
      </p:sp>
      <p:sp>
        <p:nvSpPr>
          <p:cNvPr id="1452" name="Google Shape;1452;p116"/>
          <p:cNvSpPr txBox="1"/>
          <p:nvPr/>
        </p:nvSpPr>
        <p:spPr>
          <a:xfrm>
            <a:off x="1785704" y="3781546"/>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Japan</a:t>
            </a:r>
            <a:endParaRPr b="1" sz="1000">
              <a:latin typeface="Proxima Nova"/>
              <a:ea typeface="Proxima Nova"/>
              <a:cs typeface="Proxima Nova"/>
              <a:sym typeface="Proxima Nova"/>
            </a:endParaRPr>
          </a:p>
        </p:txBody>
      </p:sp>
      <p:sp>
        <p:nvSpPr>
          <p:cNvPr id="1453" name="Google Shape;1453;p116"/>
          <p:cNvSpPr txBox="1"/>
          <p:nvPr/>
        </p:nvSpPr>
        <p:spPr>
          <a:xfrm>
            <a:off x="3709604" y="3781546"/>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Indonesia</a:t>
            </a:r>
            <a:endParaRPr b="1" sz="1000">
              <a:latin typeface="Proxima Nova"/>
              <a:ea typeface="Proxima Nova"/>
              <a:cs typeface="Proxima Nova"/>
              <a:sym typeface="Proxima Nova"/>
            </a:endParaRPr>
          </a:p>
        </p:txBody>
      </p:sp>
      <p:sp>
        <p:nvSpPr>
          <p:cNvPr id="1454" name="Google Shape;1454;p116"/>
          <p:cNvSpPr txBox="1"/>
          <p:nvPr/>
        </p:nvSpPr>
        <p:spPr>
          <a:xfrm>
            <a:off x="5634504" y="3781546"/>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Thailand</a:t>
            </a:r>
            <a:endParaRPr b="1" sz="1000">
              <a:latin typeface="Proxima Nova"/>
              <a:ea typeface="Proxima Nova"/>
              <a:cs typeface="Proxima Nova"/>
              <a:sym typeface="Proxima Nova"/>
            </a:endParaRPr>
          </a:p>
        </p:txBody>
      </p:sp>
      <p:pic>
        <p:nvPicPr>
          <p:cNvPr id="1455" name="Google Shape;1455;p116"/>
          <p:cNvPicPr preferRelativeResize="0"/>
          <p:nvPr/>
        </p:nvPicPr>
        <p:blipFill>
          <a:blip r:embed="rId3">
            <a:alphaModFix/>
          </a:blip>
          <a:stretch>
            <a:fillRect/>
          </a:stretch>
        </p:blipFill>
        <p:spPr>
          <a:xfrm>
            <a:off x="1960063" y="2825496"/>
            <a:ext cx="1375064" cy="914400"/>
          </a:xfrm>
          <a:prstGeom prst="rect">
            <a:avLst/>
          </a:prstGeom>
          <a:noFill/>
          <a:ln cap="flat" cmpd="sng" w="9525">
            <a:solidFill>
              <a:schemeClr val="dk2"/>
            </a:solidFill>
            <a:prstDash val="solid"/>
            <a:round/>
            <a:headEnd len="sm" w="sm" type="none"/>
            <a:tailEnd len="sm" w="sm" type="none"/>
          </a:ln>
        </p:spPr>
      </p:pic>
      <p:pic>
        <p:nvPicPr>
          <p:cNvPr id="1456" name="Google Shape;1456;p116"/>
          <p:cNvPicPr preferRelativeResize="0"/>
          <p:nvPr/>
        </p:nvPicPr>
        <p:blipFill>
          <a:blip r:embed="rId4">
            <a:alphaModFix/>
          </a:blip>
          <a:stretch>
            <a:fillRect/>
          </a:stretch>
        </p:blipFill>
        <p:spPr>
          <a:xfrm>
            <a:off x="5808863" y="2825496"/>
            <a:ext cx="1375064" cy="914400"/>
          </a:xfrm>
          <a:prstGeom prst="rect">
            <a:avLst/>
          </a:prstGeom>
          <a:noFill/>
          <a:ln cap="flat" cmpd="sng" w="9525">
            <a:solidFill>
              <a:schemeClr val="dk2"/>
            </a:solidFill>
            <a:prstDash val="solid"/>
            <a:round/>
            <a:headEnd len="sm" w="sm" type="none"/>
            <a:tailEnd len="sm" w="sm" type="none"/>
          </a:ln>
        </p:spPr>
      </p:pic>
      <p:pic>
        <p:nvPicPr>
          <p:cNvPr id="1457" name="Google Shape;1457;p116"/>
          <p:cNvPicPr preferRelativeResize="0"/>
          <p:nvPr/>
        </p:nvPicPr>
        <p:blipFill>
          <a:blip r:embed="rId5">
            <a:alphaModFix/>
          </a:blip>
          <a:stretch>
            <a:fillRect/>
          </a:stretch>
        </p:blipFill>
        <p:spPr>
          <a:xfrm>
            <a:off x="3963125" y="2825496"/>
            <a:ext cx="1216742"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2"/>
                                        </p:tgtEl>
                                        <p:attrNameLst>
                                          <p:attrName>style.visibility</p:attrName>
                                        </p:attrNameLst>
                                      </p:cBhvr>
                                      <p:to>
                                        <p:strVal val="visible"/>
                                      </p:to>
                                    </p:set>
                                    <p:animEffect filter="fade" transition="in">
                                      <p:cBhvr>
                                        <p:cTn dur="1000"/>
                                        <p:tgtEl>
                                          <p:spTgt spid="1452"/>
                                        </p:tgtEl>
                                      </p:cBhvr>
                                    </p:animEffect>
                                  </p:childTnLst>
                                </p:cTn>
                              </p:par>
                              <p:par>
                                <p:cTn fill="hold" nodeType="withEffect" presetClass="entr" presetID="10" presetSubtype="0">
                                  <p:stCondLst>
                                    <p:cond delay="0"/>
                                  </p:stCondLst>
                                  <p:childTnLst>
                                    <p:set>
                                      <p:cBhvr>
                                        <p:cTn dur="1" fill="hold">
                                          <p:stCondLst>
                                            <p:cond delay="0"/>
                                          </p:stCondLst>
                                        </p:cTn>
                                        <p:tgtEl>
                                          <p:spTgt spid="1455"/>
                                        </p:tgtEl>
                                        <p:attrNameLst>
                                          <p:attrName>style.visibility</p:attrName>
                                        </p:attrNameLst>
                                      </p:cBhvr>
                                      <p:to>
                                        <p:strVal val="visible"/>
                                      </p:to>
                                    </p:set>
                                    <p:animEffect filter="fade" transition="in">
                                      <p:cBhvr>
                                        <p:cTn dur="1000"/>
                                        <p:tgtEl>
                                          <p:spTgt spid="14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3"/>
                                        </p:tgtEl>
                                        <p:attrNameLst>
                                          <p:attrName>style.visibility</p:attrName>
                                        </p:attrNameLst>
                                      </p:cBhvr>
                                      <p:to>
                                        <p:strVal val="visible"/>
                                      </p:to>
                                    </p:set>
                                    <p:animEffect filter="fade" transition="in">
                                      <p:cBhvr>
                                        <p:cTn dur="1000"/>
                                        <p:tgtEl>
                                          <p:spTgt spid="1453"/>
                                        </p:tgtEl>
                                      </p:cBhvr>
                                    </p:animEffect>
                                  </p:childTnLst>
                                </p:cTn>
                              </p:par>
                              <p:par>
                                <p:cTn fill="hold" nodeType="withEffect" presetClass="entr" presetID="10" presetSubtype="0">
                                  <p:stCondLst>
                                    <p:cond delay="0"/>
                                  </p:stCondLst>
                                  <p:childTnLst>
                                    <p:set>
                                      <p:cBhvr>
                                        <p:cTn dur="1" fill="hold">
                                          <p:stCondLst>
                                            <p:cond delay="0"/>
                                          </p:stCondLst>
                                        </p:cTn>
                                        <p:tgtEl>
                                          <p:spTgt spid="1457"/>
                                        </p:tgtEl>
                                        <p:attrNameLst>
                                          <p:attrName>style.visibility</p:attrName>
                                        </p:attrNameLst>
                                      </p:cBhvr>
                                      <p:to>
                                        <p:strVal val="visible"/>
                                      </p:to>
                                    </p:set>
                                    <p:animEffect filter="fade" transition="in">
                                      <p:cBhvr>
                                        <p:cTn dur="1000"/>
                                        <p:tgtEl>
                                          <p:spTgt spid="14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4"/>
                                        </p:tgtEl>
                                        <p:attrNameLst>
                                          <p:attrName>style.visibility</p:attrName>
                                        </p:attrNameLst>
                                      </p:cBhvr>
                                      <p:to>
                                        <p:strVal val="visible"/>
                                      </p:to>
                                    </p:set>
                                    <p:animEffect filter="fade" transition="in">
                                      <p:cBhvr>
                                        <p:cTn dur="1000"/>
                                        <p:tgtEl>
                                          <p:spTgt spid="1454"/>
                                        </p:tgtEl>
                                      </p:cBhvr>
                                    </p:animEffect>
                                  </p:childTnLst>
                                </p:cTn>
                              </p:par>
                              <p:par>
                                <p:cTn fill="hold" nodeType="withEffect" presetClass="entr" presetID="10" presetSubtype="0">
                                  <p:stCondLst>
                                    <p:cond delay="0"/>
                                  </p:stCondLst>
                                  <p:childTnLst>
                                    <p:set>
                                      <p:cBhvr>
                                        <p:cTn dur="1" fill="hold">
                                          <p:stCondLst>
                                            <p:cond delay="0"/>
                                          </p:stCondLst>
                                        </p:cTn>
                                        <p:tgtEl>
                                          <p:spTgt spid="1456"/>
                                        </p:tgtEl>
                                        <p:attrNameLst>
                                          <p:attrName>style.visibility</p:attrName>
                                        </p:attrNameLst>
                                      </p:cBhvr>
                                      <p:to>
                                        <p:strVal val="visible"/>
                                      </p:to>
                                    </p:set>
                                    <p:animEffect filter="fade" transition="in">
                                      <p:cBhvr>
                                        <p:cTn dur="1000"/>
                                        <p:tgtEl>
                                          <p:spTgt spid="14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sp>
        <p:nvSpPr>
          <p:cNvPr id="1462" name="Google Shape;1462;p11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a:t>
            </a:r>
            <a:endParaRPr/>
          </a:p>
        </p:txBody>
      </p:sp>
      <p:sp>
        <p:nvSpPr>
          <p:cNvPr id="1463" name="Google Shape;1463;p117"/>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464" name="Google Shape;1464;p117"/>
          <p:cNvSpPr txBox="1"/>
          <p:nvPr/>
        </p:nvSpPr>
        <p:spPr>
          <a:xfrm>
            <a:off x="1580400" y="330087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7.1. Disagreeing. The Culture Map (p. 201), by Erin Meyer, 2014, New York: PublicAffairs.</a:t>
            </a:r>
            <a:endParaRPr i="1" sz="1000">
              <a:latin typeface="Proxima Nova"/>
              <a:ea typeface="Proxima Nova"/>
              <a:cs typeface="Proxima Nova"/>
              <a:sym typeface="Proxima Nova"/>
            </a:endParaRPr>
          </a:p>
        </p:txBody>
      </p:sp>
      <p:pic>
        <p:nvPicPr>
          <p:cNvPr id="1465" name="Google Shape;1465;p117"/>
          <p:cNvPicPr preferRelativeResize="0"/>
          <p:nvPr/>
        </p:nvPicPr>
        <p:blipFill>
          <a:blip r:embed="rId3">
            <a:alphaModFix/>
          </a:blip>
          <a:stretch>
            <a:fillRect/>
          </a:stretch>
        </p:blipFill>
        <p:spPr>
          <a:xfrm>
            <a:off x="663100" y="1262084"/>
            <a:ext cx="7742547" cy="189911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p118"/>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a:t>
            </a:r>
            <a:endParaRPr/>
          </a:p>
          <a:p>
            <a:pPr indent="0" lvl="0" marL="0" rtl="0" algn="l">
              <a:spcBef>
                <a:spcPts val="0"/>
              </a:spcBef>
              <a:spcAft>
                <a:spcPts val="0"/>
              </a:spcAft>
              <a:buNone/>
            </a:pPr>
            <a:r>
              <a:t/>
            </a:r>
            <a:endParaRPr/>
          </a:p>
        </p:txBody>
      </p:sp>
      <p:sp>
        <p:nvSpPr>
          <p:cNvPr id="1471" name="Google Shape;1471;p118"/>
          <p:cNvSpPr txBox="1"/>
          <p:nvPr/>
        </p:nvSpPr>
        <p:spPr>
          <a:xfrm>
            <a:off x="1580400" y="405912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7.3. The Culture Map (p. 204), by Erin Meyer, 2014, New York: PublicAffairs.</a:t>
            </a:r>
            <a:endParaRPr i="1" sz="1000">
              <a:latin typeface="Proxima Nova"/>
              <a:ea typeface="Proxima Nova"/>
              <a:cs typeface="Proxima Nova"/>
              <a:sym typeface="Proxima Nova"/>
            </a:endParaRPr>
          </a:p>
        </p:txBody>
      </p:sp>
      <p:pic>
        <p:nvPicPr>
          <p:cNvPr id="1472" name="Google Shape;1472;p118"/>
          <p:cNvPicPr preferRelativeResize="0"/>
          <p:nvPr/>
        </p:nvPicPr>
        <p:blipFill>
          <a:blip r:embed="rId3">
            <a:alphaModFix/>
          </a:blip>
          <a:stretch>
            <a:fillRect/>
          </a:stretch>
        </p:blipFill>
        <p:spPr>
          <a:xfrm>
            <a:off x="2347536" y="803075"/>
            <a:ext cx="4448928" cy="299607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119"/>
          <p:cNvSpPr txBox="1"/>
          <p:nvPr>
            <p:ph type="title"/>
          </p:nvPr>
        </p:nvSpPr>
        <p:spPr>
          <a:xfrm>
            <a:off x="405705" y="698250"/>
            <a:ext cx="69207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Getting global teams to disagree agreeably </a:t>
            </a:r>
            <a:endParaRPr/>
          </a:p>
        </p:txBody>
      </p:sp>
      <p:sp>
        <p:nvSpPr>
          <p:cNvPr id="1478" name="Google Shape;1478;p119"/>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479" name="Google Shape;1479;p119"/>
          <p:cNvSpPr txBox="1"/>
          <p:nvPr>
            <p:ph idx="2" type="body"/>
          </p:nvPr>
        </p:nvSpPr>
        <p:spPr>
          <a:xfrm>
            <a:off x="405675" y="1208325"/>
            <a:ext cx="35259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Skip the meeting</a:t>
            </a:r>
            <a:endParaRPr sz="1400"/>
          </a:p>
          <a:p>
            <a:pPr indent="-317500" lvl="0" marL="457200" rtl="0" algn="l">
              <a:spcBef>
                <a:spcPts val="0"/>
              </a:spcBef>
              <a:spcAft>
                <a:spcPts val="0"/>
              </a:spcAft>
              <a:buSzPts val="1400"/>
              <a:buChar char="●"/>
            </a:pPr>
            <a:r>
              <a:rPr lang="en" sz="1400"/>
              <a:t>Separate ideas from person</a:t>
            </a:r>
            <a:endParaRPr sz="1400"/>
          </a:p>
          <a:p>
            <a:pPr indent="-317500" lvl="0" marL="457200" rtl="0" algn="l">
              <a:spcBef>
                <a:spcPts val="0"/>
              </a:spcBef>
              <a:spcAft>
                <a:spcPts val="0"/>
              </a:spcAft>
              <a:buSzPts val="1400"/>
              <a:buChar char="●"/>
            </a:pPr>
            <a:r>
              <a:rPr lang="en" sz="1400"/>
              <a:t>Meet before the meeting</a:t>
            </a:r>
            <a:endParaRPr sz="1400"/>
          </a:p>
          <a:p>
            <a:pPr indent="-317500" lvl="0" marL="457200" rtl="0" algn="l">
              <a:spcBef>
                <a:spcPts val="0"/>
              </a:spcBef>
              <a:spcAft>
                <a:spcPts val="0"/>
              </a:spcAft>
              <a:buSzPts val="1400"/>
              <a:buChar char="●"/>
            </a:pPr>
            <a:r>
              <a:rPr lang="en" sz="1400"/>
              <a:t>Adjust your language</a:t>
            </a:r>
            <a:endParaRPr sz="14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12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a:t>
            </a:r>
            <a:r>
              <a:rPr lang="en"/>
              <a:t>Disagreeing</a:t>
            </a:r>
            <a:endParaRPr/>
          </a:p>
        </p:txBody>
      </p:sp>
      <p:sp>
        <p:nvSpPr>
          <p:cNvPr id="1485" name="Google Shape;1485;p120"/>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486" name="Google Shape;1486;p120"/>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lnSpc>
                <a:spcPct val="200000"/>
              </a:lnSpc>
              <a:spcBef>
                <a:spcPts val="0"/>
              </a:spcBef>
              <a:spcAft>
                <a:spcPts val="0"/>
              </a:spcAft>
              <a:buNone/>
            </a:pPr>
            <a:r>
              <a:rPr b="1" lang="en" sz="1400"/>
              <a:t>Which is/are true about confrontational cultures?</a:t>
            </a:r>
            <a:endParaRPr b="1" sz="1400"/>
          </a:p>
          <a:p>
            <a:pPr indent="-317500" lvl="0" marL="457200" rtl="0" algn="l">
              <a:lnSpc>
                <a:spcPct val="200000"/>
              </a:lnSpc>
              <a:spcBef>
                <a:spcPts val="0"/>
              </a:spcBef>
              <a:spcAft>
                <a:spcPts val="0"/>
              </a:spcAft>
              <a:buSzPts val="1400"/>
              <a:buAutoNum type="arabicPeriod"/>
            </a:pPr>
            <a:r>
              <a:rPr lang="en" sz="1400"/>
              <a:t>Disagreeing can harm relationships.</a:t>
            </a:r>
            <a:endParaRPr sz="1400"/>
          </a:p>
          <a:p>
            <a:pPr indent="-317500" lvl="0" marL="457200" rtl="0" algn="l">
              <a:lnSpc>
                <a:spcPct val="200000"/>
              </a:lnSpc>
              <a:spcBef>
                <a:spcPts val="0"/>
              </a:spcBef>
              <a:spcAft>
                <a:spcPts val="0"/>
              </a:spcAft>
              <a:buSzPts val="1400"/>
              <a:buAutoNum type="arabicPeriod"/>
            </a:pPr>
            <a:r>
              <a:rPr lang="en" sz="1400"/>
              <a:t>Disagreement is positive for the team.</a:t>
            </a:r>
            <a:endParaRPr sz="1400"/>
          </a:p>
          <a:p>
            <a:pPr indent="-317500" lvl="0" marL="457200" rtl="0" algn="l">
              <a:lnSpc>
                <a:spcPct val="200000"/>
              </a:lnSpc>
              <a:spcBef>
                <a:spcPts val="0"/>
              </a:spcBef>
              <a:spcAft>
                <a:spcPts val="0"/>
              </a:spcAft>
              <a:buSzPts val="1400"/>
              <a:buAutoNum type="arabicPeriod"/>
            </a:pPr>
            <a:r>
              <a:rPr lang="en" sz="1400"/>
              <a:t>Debate is a critical step to the truth.</a:t>
            </a:r>
            <a:endParaRPr sz="14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12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Disagreeing</a:t>
            </a:r>
            <a:endParaRPr/>
          </a:p>
        </p:txBody>
      </p:sp>
      <p:sp>
        <p:nvSpPr>
          <p:cNvPr id="1492" name="Google Shape;1492;p121"/>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493" name="Google Shape;1493;p121"/>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lnSpc>
                <a:spcPct val="200000"/>
              </a:lnSpc>
              <a:spcBef>
                <a:spcPts val="0"/>
              </a:spcBef>
              <a:spcAft>
                <a:spcPts val="0"/>
              </a:spcAft>
              <a:buNone/>
            </a:pPr>
            <a:r>
              <a:rPr b="1" lang="en" sz="1400"/>
              <a:t>Which is/are true about confrontational cultures?</a:t>
            </a:r>
            <a:endParaRPr b="1" sz="1400"/>
          </a:p>
          <a:p>
            <a:pPr indent="-317500" lvl="0" marL="457200" rtl="0" algn="l">
              <a:lnSpc>
                <a:spcPct val="200000"/>
              </a:lnSpc>
              <a:spcBef>
                <a:spcPts val="0"/>
              </a:spcBef>
              <a:spcAft>
                <a:spcPts val="0"/>
              </a:spcAft>
              <a:buSzPts val="1400"/>
              <a:buAutoNum type="arabicPeriod"/>
            </a:pPr>
            <a:r>
              <a:rPr lang="en" sz="1400"/>
              <a:t>Disagreeing can harm relationships.</a:t>
            </a:r>
            <a:endParaRPr sz="1400"/>
          </a:p>
          <a:p>
            <a:pPr indent="-317500" lvl="0" marL="457200" rtl="0" algn="l">
              <a:lnSpc>
                <a:spcPct val="200000"/>
              </a:lnSpc>
              <a:spcBef>
                <a:spcPts val="0"/>
              </a:spcBef>
              <a:spcAft>
                <a:spcPts val="0"/>
              </a:spcAft>
              <a:buSzPts val="1400"/>
              <a:buAutoNum type="arabicPeriod"/>
            </a:pPr>
            <a:r>
              <a:rPr b="1" lang="en" sz="1400"/>
              <a:t>Disagreement is positive for the team.</a:t>
            </a:r>
            <a:endParaRPr b="1" sz="1400"/>
          </a:p>
          <a:p>
            <a:pPr indent="-317500" lvl="0" marL="457200" rtl="0" algn="l">
              <a:lnSpc>
                <a:spcPct val="200000"/>
              </a:lnSpc>
              <a:spcBef>
                <a:spcPts val="0"/>
              </a:spcBef>
              <a:spcAft>
                <a:spcPts val="0"/>
              </a:spcAft>
              <a:buSzPts val="1400"/>
              <a:buAutoNum type="arabicPeriod"/>
            </a:pPr>
            <a:r>
              <a:rPr b="1" lang="en" sz="1400"/>
              <a:t>Debate is a critical step to the truth.</a:t>
            </a:r>
            <a:endParaRPr b="1" sz="14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12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Disagreeing</a:t>
            </a:r>
            <a:endParaRPr/>
          </a:p>
        </p:txBody>
      </p:sp>
      <p:sp>
        <p:nvSpPr>
          <p:cNvPr id="1499" name="Google Shape;1499;p122"/>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500" name="Google Shape;1500;p122"/>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lnSpc>
                <a:spcPct val="200000"/>
              </a:lnSpc>
              <a:spcBef>
                <a:spcPts val="0"/>
              </a:spcBef>
              <a:spcAft>
                <a:spcPts val="0"/>
              </a:spcAft>
              <a:buNone/>
            </a:pPr>
            <a:r>
              <a:rPr b="1" lang="en" sz="1400"/>
              <a:t>Which is/are true about cultures that avoid confrontation?</a:t>
            </a:r>
            <a:endParaRPr b="1" sz="1400"/>
          </a:p>
          <a:p>
            <a:pPr indent="-317500" lvl="0" marL="457200" rtl="0" algn="l">
              <a:lnSpc>
                <a:spcPct val="200000"/>
              </a:lnSpc>
              <a:spcBef>
                <a:spcPts val="0"/>
              </a:spcBef>
              <a:spcAft>
                <a:spcPts val="0"/>
              </a:spcAft>
              <a:buSzPts val="1400"/>
              <a:buAutoNum type="arabicPeriod"/>
            </a:pPr>
            <a:r>
              <a:rPr lang="en" sz="1400"/>
              <a:t>They use upgraders to make a point. </a:t>
            </a:r>
            <a:endParaRPr sz="1400"/>
          </a:p>
          <a:p>
            <a:pPr indent="-317500" lvl="0" marL="457200" rtl="0" algn="l">
              <a:lnSpc>
                <a:spcPct val="200000"/>
              </a:lnSpc>
              <a:spcBef>
                <a:spcPts val="0"/>
              </a:spcBef>
              <a:spcAft>
                <a:spcPts val="0"/>
              </a:spcAft>
              <a:buSzPts val="1400"/>
              <a:buAutoNum type="arabicPeriod"/>
            </a:pPr>
            <a:r>
              <a:rPr lang="en" sz="1400"/>
              <a:t>Disagreement should be out in the open. </a:t>
            </a:r>
            <a:endParaRPr sz="1400"/>
          </a:p>
          <a:p>
            <a:pPr indent="-317500" lvl="0" marL="457200" rtl="0" algn="l">
              <a:lnSpc>
                <a:spcPct val="200000"/>
              </a:lnSpc>
              <a:spcBef>
                <a:spcPts val="0"/>
              </a:spcBef>
              <a:spcAft>
                <a:spcPts val="0"/>
              </a:spcAft>
              <a:buSzPts val="1400"/>
              <a:buAutoNum type="arabicPeriod"/>
            </a:pPr>
            <a:r>
              <a:rPr lang="en" sz="1400"/>
              <a:t>Confrontation can harm relationships. </a:t>
            </a:r>
            <a:endParaRPr sz="14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12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Disagreeing</a:t>
            </a:r>
            <a:endParaRPr/>
          </a:p>
        </p:txBody>
      </p:sp>
      <p:sp>
        <p:nvSpPr>
          <p:cNvPr id="1506" name="Google Shape;1506;p123"/>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507" name="Google Shape;1507;p123"/>
          <p:cNvSpPr txBox="1"/>
          <p:nvPr>
            <p:ph idx="2" type="body"/>
          </p:nvPr>
        </p:nvSpPr>
        <p:spPr>
          <a:xfrm>
            <a:off x="405675" y="1208325"/>
            <a:ext cx="7979100" cy="1903200"/>
          </a:xfrm>
          <a:prstGeom prst="rect">
            <a:avLst/>
          </a:prstGeom>
        </p:spPr>
        <p:txBody>
          <a:bodyPr anchorCtr="0" anchor="t" bIns="34275" lIns="34275" spcFirstLastPara="1" rIns="34275" wrap="square" tIns="34275">
            <a:noAutofit/>
          </a:bodyPr>
          <a:lstStyle/>
          <a:p>
            <a:pPr indent="0" lvl="0" marL="0" rtl="0" algn="l">
              <a:lnSpc>
                <a:spcPct val="200000"/>
              </a:lnSpc>
              <a:spcBef>
                <a:spcPts val="0"/>
              </a:spcBef>
              <a:spcAft>
                <a:spcPts val="0"/>
              </a:spcAft>
              <a:buNone/>
            </a:pPr>
            <a:r>
              <a:rPr b="1" lang="en" sz="1400"/>
              <a:t>Which is/are true about cultures that avoid confrontation?</a:t>
            </a:r>
            <a:endParaRPr b="1" sz="1400"/>
          </a:p>
          <a:p>
            <a:pPr indent="-317500" lvl="0" marL="457200" rtl="0" algn="l">
              <a:lnSpc>
                <a:spcPct val="200000"/>
              </a:lnSpc>
              <a:spcBef>
                <a:spcPts val="0"/>
              </a:spcBef>
              <a:spcAft>
                <a:spcPts val="0"/>
              </a:spcAft>
              <a:buSzPts val="1400"/>
              <a:buAutoNum type="arabicPeriod"/>
            </a:pPr>
            <a:r>
              <a:rPr lang="en" sz="1400"/>
              <a:t>They use upgraders to make a point. </a:t>
            </a:r>
            <a:endParaRPr sz="1400"/>
          </a:p>
          <a:p>
            <a:pPr indent="-317500" lvl="0" marL="457200" rtl="0" algn="l">
              <a:lnSpc>
                <a:spcPct val="200000"/>
              </a:lnSpc>
              <a:spcBef>
                <a:spcPts val="0"/>
              </a:spcBef>
              <a:spcAft>
                <a:spcPts val="0"/>
              </a:spcAft>
              <a:buSzPts val="1400"/>
              <a:buAutoNum type="arabicPeriod"/>
            </a:pPr>
            <a:r>
              <a:rPr lang="en" sz="1400"/>
              <a:t>Disagreement should be out in the open. </a:t>
            </a:r>
            <a:endParaRPr sz="1400"/>
          </a:p>
          <a:p>
            <a:pPr indent="-317500" lvl="0" marL="457200" rtl="0" algn="l">
              <a:lnSpc>
                <a:spcPct val="200000"/>
              </a:lnSpc>
              <a:spcBef>
                <a:spcPts val="0"/>
              </a:spcBef>
              <a:spcAft>
                <a:spcPts val="0"/>
              </a:spcAft>
              <a:buSzPts val="1400"/>
              <a:buAutoNum type="arabicPeriod"/>
            </a:pPr>
            <a:r>
              <a:rPr b="1" lang="en" sz="1400"/>
              <a:t>Confrontation can harm relationships. </a:t>
            </a:r>
            <a:endParaRPr b="1" sz="1400"/>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124"/>
          <p:cNvSpPr txBox="1"/>
          <p:nvPr>
            <p:ph type="title"/>
          </p:nvPr>
        </p:nvSpPr>
        <p:spPr>
          <a:xfrm>
            <a:off x="405705" y="698250"/>
            <a:ext cx="69207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a:t>
            </a:r>
            <a:endParaRPr/>
          </a:p>
        </p:txBody>
      </p:sp>
      <p:sp>
        <p:nvSpPr>
          <p:cNvPr id="1513" name="Google Shape;1513;p12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Disagreeing </a:t>
            </a:r>
            <a:endParaRPr/>
          </a:p>
          <a:p>
            <a:pPr indent="0" lvl="0" marL="0" rtl="0" algn="l">
              <a:spcBef>
                <a:spcPts val="0"/>
              </a:spcBef>
              <a:spcAft>
                <a:spcPts val="0"/>
              </a:spcAft>
              <a:buNone/>
            </a:pPr>
            <a:r>
              <a:t/>
            </a:r>
            <a:endParaRPr/>
          </a:p>
        </p:txBody>
      </p:sp>
      <p:sp>
        <p:nvSpPr>
          <p:cNvPr id="1514" name="Google Shape;1514;p124"/>
          <p:cNvSpPr txBox="1"/>
          <p:nvPr>
            <p:ph idx="2" type="body"/>
          </p:nvPr>
        </p:nvSpPr>
        <p:spPr>
          <a:xfrm>
            <a:off x="405675" y="1208325"/>
            <a:ext cx="4555500" cy="1586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sz="1400"/>
              <a:t>“To engage in conflict, one does not need to bring a knife that cuts, but a needle that sews.” - Bahamian proverb</a:t>
            </a:r>
            <a:endParaRPr sz="1400"/>
          </a:p>
        </p:txBody>
      </p:sp>
      <p:pic>
        <p:nvPicPr>
          <p:cNvPr id="1515" name="Google Shape;1515;p124"/>
          <p:cNvPicPr preferRelativeResize="0"/>
          <p:nvPr/>
        </p:nvPicPr>
        <p:blipFill>
          <a:blip r:embed="rId3">
            <a:alphaModFix/>
          </a:blip>
          <a:stretch>
            <a:fillRect/>
          </a:stretch>
        </p:blipFill>
        <p:spPr>
          <a:xfrm>
            <a:off x="5363625" y="1208325"/>
            <a:ext cx="2974423" cy="2301983"/>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125"/>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1521" name="Google Shape;1521;p125"/>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Disagreeing </a:t>
            </a:r>
            <a:endParaRPr>
              <a:solidFill>
                <a:schemeClr val="dk1"/>
              </a:solidFill>
            </a:endParaRPr>
          </a:p>
        </p:txBody>
      </p:sp>
      <p:sp>
        <p:nvSpPr>
          <p:cNvPr id="1522" name="Google Shape;1522;p125"/>
          <p:cNvSpPr txBox="1"/>
          <p:nvPr>
            <p:ph idx="2" type="body"/>
          </p:nvPr>
        </p:nvSpPr>
        <p:spPr>
          <a:xfrm>
            <a:off x="405675" y="1208325"/>
            <a:ext cx="5000100" cy="28692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Clr>
                <a:schemeClr val="dk1"/>
              </a:buClr>
              <a:buSzPts val="1400"/>
              <a:buChar char="●"/>
            </a:pPr>
            <a:r>
              <a:rPr lang="en" sz="1400">
                <a:solidFill>
                  <a:schemeClr val="dk1"/>
                </a:solidFill>
              </a:rPr>
              <a:t>Confrontational</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Avoids confrontation </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Emotionally expressive is not necessarily disagreement</a:t>
            </a:r>
            <a:endParaRPr sz="1400">
              <a:solidFill>
                <a:schemeClr val="dk1"/>
              </a:solidFill>
            </a:endParaRPr>
          </a:p>
          <a:p>
            <a:pPr indent="0" lvl="0" marL="0" rtl="0" algn="l">
              <a:spcBef>
                <a:spcPts val="0"/>
              </a:spcBef>
              <a:spcAft>
                <a:spcPts val="0"/>
              </a:spcAft>
              <a:buNone/>
            </a:pPr>
            <a:r>
              <a:t/>
            </a:r>
            <a:endParaRPr sz="14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126"/>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Scheduling</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sp>
        <p:nvSpPr>
          <p:cNvPr id="1532" name="Google Shape;1532;p127"/>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Scheduling</a:t>
            </a:r>
            <a:endParaRPr/>
          </a:p>
        </p:txBody>
      </p:sp>
      <p:sp>
        <p:nvSpPr>
          <p:cNvPr id="1533" name="Google Shape;1533;p127"/>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Scheduling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34" name="Google Shape;1534;p127"/>
          <p:cNvSpPr txBox="1"/>
          <p:nvPr>
            <p:ph idx="2" type="body"/>
          </p:nvPr>
        </p:nvSpPr>
        <p:spPr>
          <a:xfrm>
            <a:off x="405675" y="1208325"/>
            <a:ext cx="17997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Linear-time</a:t>
            </a:r>
            <a:endParaRPr sz="1400"/>
          </a:p>
          <a:p>
            <a:pPr indent="-317500" lvl="0" marL="457200" rtl="0" algn="l">
              <a:spcBef>
                <a:spcPts val="0"/>
              </a:spcBef>
              <a:spcAft>
                <a:spcPts val="0"/>
              </a:spcAft>
              <a:buSzPts val="1400"/>
              <a:buChar char="●"/>
            </a:pPr>
            <a:r>
              <a:rPr lang="en" sz="1400"/>
              <a:t>Flexible-time </a:t>
            </a:r>
            <a:endParaRPr sz="1400"/>
          </a:p>
        </p:txBody>
      </p:sp>
      <p:pic>
        <p:nvPicPr>
          <p:cNvPr id="1535" name="Google Shape;1535;p127"/>
          <p:cNvPicPr preferRelativeResize="0"/>
          <p:nvPr/>
        </p:nvPicPr>
        <p:blipFill>
          <a:blip r:embed="rId3">
            <a:alphaModFix/>
          </a:blip>
          <a:stretch>
            <a:fillRect/>
          </a:stretch>
        </p:blipFill>
        <p:spPr>
          <a:xfrm>
            <a:off x="3020525" y="807647"/>
            <a:ext cx="4572000" cy="3528204"/>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128"/>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Linear-time</a:t>
            </a:r>
            <a:endParaRPr/>
          </a:p>
        </p:txBody>
      </p:sp>
      <p:sp>
        <p:nvSpPr>
          <p:cNvPr id="1541" name="Google Shape;1541;p128"/>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Scheduling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42" name="Google Shape;1542;p128"/>
          <p:cNvSpPr txBox="1"/>
          <p:nvPr>
            <p:ph idx="2" type="body"/>
          </p:nvPr>
        </p:nvSpPr>
        <p:spPr>
          <a:xfrm>
            <a:off x="405675" y="1208325"/>
            <a:ext cx="48069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Projects are sequential</a:t>
            </a:r>
            <a:endParaRPr sz="1400"/>
          </a:p>
          <a:p>
            <a:pPr indent="-317500" lvl="0" marL="457200" rtl="0" algn="l">
              <a:spcBef>
                <a:spcPts val="0"/>
              </a:spcBef>
              <a:spcAft>
                <a:spcPts val="0"/>
              </a:spcAft>
              <a:buSzPts val="1400"/>
              <a:buChar char="●"/>
            </a:pPr>
            <a:r>
              <a:rPr lang="en" sz="1400"/>
              <a:t>One thing at a time</a:t>
            </a:r>
            <a:endParaRPr sz="1400"/>
          </a:p>
          <a:p>
            <a:pPr indent="-317500" lvl="0" marL="457200" rtl="0" algn="l">
              <a:spcBef>
                <a:spcPts val="0"/>
              </a:spcBef>
              <a:spcAft>
                <a:spcPts val="0"/>
              </a:spcAft>
              <a:buSzPts val="1400"/>
              <a:buChar char="●"/>
            </a:pPr>
            <a:r>
              <a:rPr lang="en" sz="1400"/>
              <a:t>No interruptions</a:t>
            </a:r>
            <a:endParaRPr sz="1400"/>
          </a:p>
          <a:p>
            <a:pPr indent="-317500" lvl="0" marL="457200" rtl="0" algn="l">
              <a:spcBef>
                <a:spcPts val="0"/>
              </a:spcBef>
              <a:spcAft>
                <a:spcPts val="0"/>
              </a:spcAft>
              <a:buSzPts val="1400"/>
              <a:buChar char="●"/>
            </a:pPr>
            <a:r>
              <a:rPr lang="en" sz="1400"/>
              <a:t>Focus on deadline and schedule</a:t>
            </a:r>
            <a:endParaRPr sz="1400"/>
          </a:p>
          <a:p>
            <a:pPr indent="-317500" lvl="0" marL="457200" rtl="0" algn="l">
              <a:spcBef>
                <a:spcPts val="0"/>
              </a:spcBef>
              <a:spcAft>
                <a:spcPts val="0"/>
              </a:spcAft>
              <a:buSzPts val="1400"/>
              <a:buChar char="●"/>
            </a:pPr>
            <a:r>
              <a:rPr lang="en" sz="1400"/>
              <a:t>Prompt and organized</a:t>
            </a:r>
            <a:endParaRPr sz="1400"/>
          </a:p>
        </p:txBody>
      </p:sp>
      <p:pic>
        <p:nvPicPr>
          <p:cNvPr id="1543" name="Google Shape;1543;p128"/>
          <p:cNvPicPr preferRelativeResize="0"/>
          <p:nvPr/>
        </p:nvPicPr>
        <p:blipFill>
          <a:blip r:embed="rId3">
            <a:alphaModFix/>
          </a:blip>
          <a:stretch>
            <a:fillRect/>
          </a:stretch>
        </p:blipFill>
        <p:spPr>
          <a:xfrm>
            <a:off x="1145083" y="3022500"/>
            <a:ext cx="1524000" cy="914400"/>
          </a:xfrm>
          <a:prstGeom prst="rect">
            <a:avLst/>
          </a:prstGeom>
          <a:noFill/>
          <a:ln cap="flat" cmpd="sng" w="9525">
            <a:solidFill>
              <a:srgbClr val="000000"/>
            </a:solidFill>
            <a:prstDash val="solid"/>
            <a:round/>
            <a:headEnd len="sm" w="sm" type="none"/>
            <a:tailEnd len="sm" w="sm" type="none"/>
          </a:ln>
        </p:spPr>
      </p:pic>
      <p:sp>
        <p:nvSpPr>
          <p:cNvPr id="1544" name="Google Shape;1544;p128"/>
          <p:cNvSpPr txBox="1"/>
          <p:nvPr/>
        </p:nvSpPr>
        <p:spPr>
          <a:xfrm>
            <a:off x="1045183" y="40150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Germany</a:t>
            </a:r>
            <a:endParaRPr b="1" sz="1000">
              <a:latin typeface="Proxima Nova"/>
              <a:ea typeface="Proxima Nova"/>
              <a:cs typeface="Proxima Nova"/>
              <a:sym typeface="Proxima Nova"/>
            </a:endParaRPr>
          </a:p>
        </p:txBody>
      </p:sp>
      <p:sp>
        <p:nvSpPr>
          <p:cNvPr id="1545" name="Google Shape;1545;p128"/>
          <p:cNvSpPr txBox="1"/>
          <p:nvPr/>
        </p:nvSpPr>
        <p:spPr>
          <a:xfrm>
            <a:off x="2768508" y="40150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Switzerland</a:t>
            </a:r>
            <a:endParaRPr b="1" sz="1000">
              <a:latin typeface="Proxima Nova"/>
              <a:ea typeface="Proxima Nova"/>
              <a:cs typeface="Proxima Nova"/>
              <a:sym typeface="Proxima Nova"/>
            </a:endParaRPr>
          </a:p>
        </p:txBody>
      </p:sp>
      <p:sp>
        <p:nvSpPr>
          <p:cNvPr id="1546" name="Google Shape;1546;p128"/>
          <p:cNvSpPr txBox="1"/>
          <p:nvPr/>
        </p:nvSpPr>
        <p:spPr>
          <a:xfrm>
            <a:off x="4492308" y="40150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Japan</a:t>
            </a:r>
            <a:endParaRPr b="1" sz="1000">
              <a:latin typeface="Proxima Nova"/>
              <a:ea typeface="Proxima Nova"/>
              <a:cs typeface="Proxima Nova"/>
              <a:sym typeface="Proxima Nova"/>
            </a:endParaRPr>
          </a:p>
        </p:txBody>
      </p:sp>
      <p:sp>
        <p:nvSpPr>
          <p:cNvPr id="1547" name="Google Shape;1547;p128"/>
          <p:cNvSpPr txBox="1"/>
          <p:nvPr/>
        </p:nvSpPr>
        <p:spPr>
          <a:xfrm>
            <a:off x="6375008" y="401507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Sweden</a:t>
            </a:r>
            <a:endParaRPr b="1" sz="1000">
              <a:latin typeface="Proxima Nova"/>
              <a:ea typeface="Proxima Nova"/>
              <a:cs typeface="Proxima Nova"/>
              <a:sym typeface="Proxima Nova"/>
            </a:endParaRPr>
          </a:p>
        </p:txBody>
      </p:sp>
      <p:pic>
        <p:nvPicPr>
          <p:cNvPr id="1548" name="Google Shape;1548;p128"/>
          <p:cNvPicPr preferRelativeResize="0"/>
          <p:nvPr/>
        </p:nvPicPr>
        <p:blipFill>
          <a:blip r:embed="rId4">
            <a:alphaModFix/>
          </a:blip>
          <a:stretch>
            <a:fillRect/>
          </a:stretch>
        </p:blipFill>
        <p:spPr>
          <a:xfrm>
            <a:off x="4649450" y="3022500"/>
            <a:ext cx="1375064" cy="914400"/>
          </a:xfrm>
          <a:prstGeom prst="rect">
            <a:avLst/>
          </a:prstGeom>
          <a:noFill/>
          <a:ln cap="flat" cmpd="sng" w="9525">
            <a:solidFill>
              <a:schemeClr val="dk2"/>
            </a:solidFill>
            <a:prstDash val="solid"/>
            <a:round/>
            <a:headEnd len="sm" w="sm" type="none"/>
            <a:tailEnd len="sm" w="sm" type="none"/>
          </a:ln>
        </p:spPr>
      </p:pic>
      <p:pic>
        <p:nvPicPr>
          <p:cNvPr id="1549" name="Google Shape;1549;p128"/>
          <p:cNvPicPr preferRelativeResize="0"/>
          <p:nvPr/>
        </p:nvPicPr>
        <p:blipFill>
          <a:blip r:embed="rId5">
            <a:alphaModFix/>
          </a:blip>
          <a:stretch>
            <a:fillRect/>
          </a:stretch>
        </p:blipFill>
        <p:spPr>
          <a:xfrm>
            <a:off x="6505613" y="3022500"/>
            <a:ext cx="1462602" cy="914400"/>
          </a:xfrm>
          <a:prstGeom prst="rect">
            <a:avLst/>
          </a:prstGeom>
          <a:noFill/>
          <a:ln cap="flat" cmpd="sng" w="9525">
            <a:solidFill>
              <a:schemeClr val="dk2"/>
            </a:solidFill>
            <a:prstDash val="solid"/>
            <a:round/>
            <a:headEnd len="sm" w="sm" type="none"/>
            <a:tailEnd len="sm" w="sm" type="none"/>
          </a:ln>
        </p:spPr>
      </p:pic>
      <p:pic>
        <p:nvPicPr>
          <p:cNvPr id="1550" name="Google Shape;1550;p128"/>
          <p:cNvPicPr preferRelativeResize="0"/>
          <p:nvPr/>
        </p:nvPicPr>
        <p:blipFill>
          <a:blip r:embed="rId6">
            <a:alphaModFix/>
          </a:blip>
          <a:stretch>
            <a:fillRect/>
          </a:stretch>
        </p:blipFill>
        <p:spPr>
          <a:xfrm>
            <a:off x="3173213" y="3022500"/>
            <a:ext cx="914400"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3"/>
                                        </p:tgtEl>
                                        <p:attrNameLst>
                                          <p:attrName>style.visibility</p:attrName>
                                        </p:attrNameLst>
                                      </p:cBhvr>
                                      <p:to>
                                        <p:strVal val="visible"/>
                                      </p:to>
                                    </p:set>
                                    <p:animEffect filter="fade" transition="in">
                                      <p:cBhvr>
                                        <p:cTn dur="1000"/>
                                        <p:tgtEl>
                                          <p:spTgt spid="1543"/>
                                        </p:tgtEl>
                                      </p:cBhvr>
                                    </p:animEffect>
                                  </p:childTnLst>
                                </p:cTn>
                              </p:par>
                              <p:par>
                                <p:cTn fill="hold" nodeType="withEffect" presetClass="entr" presetID="10" presetSubtype="0">
                                  <p:stCondLst>
                                    <p:cond delay="0"/>
                                  </p:stCondLst>
                                  <p:childTnLst>
                                    <p:set>
                                      <p:cBhvr>
                                        <p:cTn dur="1" fill="hold">
                                          <p:stCondLst>
                                            <p:cond delay="0"/>
                                          </p:stCondLst>
                                        </p:cTn>
                                        <p:tgtEl>
                                          <p:spTgt spid="1544"/>
                                        </p:tgtEl>
                                        <p:attrNameLst>
                                          <p:attrName>style.visibility</p:attrName>
                                        </p:attrNameLst>
                                      </p:cBhvr>
                                      <p:to>
                                        <p:strVal val="visible"/>
                                      </p:to>
                                    </p:set>
                                    <p:animEffect filter="fade" transition="in">
                                      <p:cBhvr>
                                        <p:cTn dur="1000"/>
                                        <p:tgtEl>
                                          <p:spTgt spid="15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5"/>
                                        </p:tgtEl>
                                        <p:attrNameLst>
                                          <p:attrName>style.visibility</p:attrName>
                                        </p:attrNameLst>
                                      </p:cBhvr>
                                      <p:to>
                                        <p:strVal val="visible"/>
                                      </p:to>
                                    </p:set>
                                    <p:animEffect filter="fade" transition="in">
                                      <p:cBhvr>
                                        <p:cTn dur="1000"/>
                                        <p:tgtEl>
                                          <p:spTgt spid="1545"/>
                                        </p:tgtEl>
                                      </p:cBhvr>
                                    </p:animEffect>
                                  </p:childTnLst>
                                </p:cTn>
                              </p:par>
                              <p:par>
                                <p:cTn fill="hold" nodeType="withEffect" presetClass="entr" presetID="10" presetSubtype="0">
                                  <p:stCondLst>
                                    <p:cond delay="0"/>
                                  </p:stCondLst>
                                  <p:childTnLst>
                                    <p:set>
                                      <p:cBhvr>
                                        <p:cTn dur="1" fill="hold">
                                          <p:stCondLst>
                                            <p:cond delay="0"/>
                                          </p:stCondLst>
                                        </p:cTn>
                                        <p:tgtEl>
                                          <p:spTgt spid="1550"/>
                                        </p:tgtEl>
                                        <p:attrNameLst>
                                          <p:attrName>style.visibility</p:attrName>
                                        </p:attrNameLst>
                                      </p:cBhvr>
                                      <p:to>
                                        <p:strVal val="visible"/>
                                      </p:to>
                                    </p:set>
                                    <p:animEffect filter="fade" transition="in">
                                      <p:cBhvr>
                                        <p:cTn dur="1000"/>
                                        <p:tgtEl>
                                          <p:spTgt spid="15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6"/>
                                        </p:tgtEl>
                                        <p:attrNameLst>
                                          <p:attrName>style.visibility</p:attrName>
                                        </p:attrNameLst>
                                      </p:cBhvr>
                                      <p:to>
                                        <p:strVal val="visible"/>
                                      </p:to>
                                    </p:set>
                                    <p:animEffect filter="fade" transition="in">
                                      <p:cBhvr>
                                        <p:cTn dur="1000"/>
                                        <p:tgtEl>
                                          <p:spTgt spid="1546"/>
                                        </p:tgtEl>
                                      </p:cBhvr>
                                    </p:animEffect>
                                  </p:childTnLst>
                                </p:cTn>
                              </p:par>
                              <p:par>
                                <p:cTn fill="hold" nodeType="withEffect" presetClass="entr" presetID="10" presetSubtype="0">
                                  <p:stCondLst>
                                    <p:cond delay="0"/>
                                  </p:stCondLst>
                                  <p:childTnLst>
                                    <p:set>
                                      <p:cBhvr>
                                        <p:cTn dur="1" fill="hold">
                                          <p:stCondLst>
                                            <p:cond delay="0"/>
                                          </p:stCondLst>
                                        </p:cTn>
                                        <p:tgtEl>
                                          <p:spTgt spid="1548"/>
                                        </p:tgtEl>
                                        <p:attrNameLst>
                                          <p:attrName>style.visibility</p:attrName>
                                        </p:attrNameLst>
                                      </p:cBhvr>
                                      <p:to>
                                        <p:strVal val="visible"/>
                                      </p:to>
                                    </p:set>
                                    <p:animEffect filter="fade" transition="in">
                                      <p:cBhvr>
                                        <p:cTn dur="1000"/>
                                        <p:tgtEl>
                                          <p:spTgt spid="15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7"/>
                                        </p:tgtEl>
                                        <p:attrNameLst>
                                          <p:attrName>style.visibility</p:attrName>
                                        </p:attrNameLst>
                                      </p:cBhvr>
                                      <p:to>
                                        <p:strVal val="visible"/>
                                      </p:to>
                                    </p:set>
                                    <p:animEffect filter="fade" transition="in">
                                      <p:cBhvr>
                                        <p:cTn dur="1000"/>
                                        <p:tgtEl>
                                          <p:spTgt spid="1547"/>
                                        </p:tgtEl>
                                      </p:cBhvr>
                                    </p:animEffect>
                                  </p:childTnLst>
                                </p:cTn>
                              </p:par>
                              <p:par>
                                <p:cTn fill="hold" nodeType="withEffect" presetClass="entr" presetID="10" presetSubtype="0">
                                  <p:stCondLst>
                                    <p:cond delay="0"/>
                                  </p:stCondLst>
                                  <p:childTnLst>
                                    <p:set>
                                      <p:cBhvr>
                                        <p:cTn dur="1" fill="hold">
                                          <p:stCondLst>
                                            <p:cond delay="0"/>
                                          </p:stCondLst>
                                        </p:cTn>
                                        <p:tgtEl>
                                          <p:spTgt spid="1549"/>
                                        </p:tgtEl>
                                        <p:attrNameLst>
                                          <p:attrName>style.visibility</p:attrName>
                                        </p:attrNameLst>
                                      </p:cBhvr>
                                      <p:to>
                                        <p:strVal val="visible"/>
                                      </p:to>
                                    </p:set>
                                    <p:animEffect filter="fade" transition="in">
                                      <p:cBhvr>
                                        <p:cTn dur="1000"/>
                                        <p:tgtEl>
                                          <p:spTgt spid="1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sp>
        <p:nvSpPr>
          <p:cNvPr id="1555" name="Google Shape;1555;p129"/>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Flexible</a:t>
            </a:r>
            <a:r>
              <a:rPr lang="en"/>
              <a:t>-time</a:t>
            </a:r>
            <a:endParaRPr/>
          </a:p>
        </p:txBody>
      </p:sp>
      <p:sp>
        <p:nvSpPr>
          <p:cNvPr id="1556" name="Google Shape;1556;p129"/>
          <p:cNvSpPr txBox="1"/>
          <p:nvPr>
            <p:ph idx="1" type="subTitle"/>
          </p:nvPr>
        </p:nvSpPr>
        <p:spPr>
          <a:xfrm>
            <a:off x="405678" y="376600"/>
            <a:ext cx="2858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Scheduling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57" name="Google Shape;1557;p129"/>
          <p:cNvSpPr txBox="1"/>
          <p:nvPr>
            <p:ph idx="2" type="body"/>
          </p:nvPr>
        </p:nvSpPr>
        <p:spPr>
          <a:xfrm>
            <a:off x="405675" y="1208325"/>
            <a:ext cx="4806900" cy="15015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Projects are fluid</a:t>
            </a:r>
            <a:endParaRPr sz="1400"/>
          </a:p>
          <a:p>
            <a:pPr indent="-317500" lvl="0" marL="457200" rtl="0" algn="l">
              <a:spcBef>
                <a:spcPts val="0"/>
              </a:spcBef>
              <a:spcAft>
                <a:spcPts val="0"/>
              </a:spcAft>
              <a:buSzPts val="1400"/>
              <a:buChar char="●"/>
            </a:pPr>
            <a:r>
              <a:rPr lang="en" sz="1400"/>
              <a:t>Many things at once</a:t>
            </a:r>
            <a:endParaRPr sz="1400"/>
          </a:p>
          <a:p>
            <a:pPr indent="-317500" lvl="0" marL="457200" rtl="0" algn="l">
              <a:spcBef>
                <a:spcPts val="0"/>
              </a:spcBef>
              <a:spcAft>
                <a:spcPts val="0"/>
              </a:spcAft>
              <a:buSzPts val="1400"/>
              <a:buChar char="●"/>
            </a:pPr>
            <a:r>
              <a:rPr lang="en" sz="1400"/>
              <a:t>Interruptions</a:t>
            </a:r>
            <a:endParaRPr sz="1400"/>
          </a:p>
          <a:p>
            <a:pPr indent="-317500" lvl="0" marL="457200" rtl="0" algn="l">
              <a:spcBef>
                <a:spcPts val="0"/>
              </a:spcBef>
              <a:spcAft>
                <a:spcPts val="0"/>
              </a:spcAft>
              <a:buSzPts val="1400"/>
              <a:buChar char="●"/>
            </a:pPr>
            <a:r>
              <a:rPr lang="en" sz="1400"/>
              <a:t>Focus on adaptability</a:t>
            </a:r>
            <a:endParaRPr sz="1400"/>
          </a:p>
          <a:p>
            <a:pPr indent="-317500" lvl="0" marL="457200" rtl="0" algn="l">
              <a:spcBef>
                <a:spcPts val="0"/>
              </a:spcBef>
              <a:spcAft>
                <a:spcPts val="0"/>
              </a:spcAft>
              <a:buSzPts val="1400"/>
              <a:buChar char="●"/>
            </a:pPr>
            <a:r>
              <a:rPr lang="en" sz="1400"/>
              <a:t>Flexibility over organization</a:t>
            </a:r>
            <a:endParaRPr sz="1400"/>
          </a:p>
        </p:txBody>
      </p:sp>
      <p:sp>
        <p:nvSpPr>
          <p:cNvPr id="1558" name="Google Shape;1558;p129"/>
          <p:cNvSpPr txBox="1"/>
          <p:nvPr/>
        </p:nvSpPr>
        <p:spPr>
          <a:xfrm>
            <a:off x="1072583" y="39915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Nigeria</a:t>
            </a:r>
            <a:endParaRPr b="1" sz="1000">
              <a:latin typeface="Proxima Nova"/>
              <a:ea typeface="Proxima Nova"/>
              <a:cs typeface="Proxima Nova"/>
              <a:sym typeface="Proxima Nova"/>
            </a:endParaRPr>
          </a:p>
        </p:txBody>
      </p:sp>
      <p:sp>
        <p:nvSpPr>
          <p:cNvPr id="1559" name="Google Shape;1559;p129"/>
          <p:cNvSpPr txBox="1"/>
          <p:nvPr/>
        </p:nvSpPr>
        <p:spPr>
          <a:xfrm>
            <a:off x="2998633" y="39915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Saudi Arabia</a:t>
            </a:r>
            <a:endParaRPr b="1" sz="1000">
              <a:latin typeface="Proxima Nova"/>
              <a:ea typeface="Proxima Nova"/>
              <a:cs typeface="Proxima Nova"/>
              <a:sym typeface="Proxima Nova"/>
            </a:endParaRPr>
          </a:p>
        </p:txBody>
      </p:sp>
      <p:sp>
        <p:nvSpPr>
          <p:cNvPr id="1560" name="Google Shape;1560;p129"/>
          <p:cNvSpPr txBox="1"/>
          <p:nvPr/>
        </p:nvSpPr>
        <p:spPr>
          <a:xfrm>
            <a:off x="4694783" y="39915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Kenya</a:t>
            </a:r>
            <a:endParaRPr b="1" sz="1000">
              <a:latin typeface="Proxima Nova"/>
              <a:ea typeface="Proxima Nova"/>
              <a:cs typeface="Proxima Nova"/>
              <a:sym typeface="Proxima Nova"/>
            </a:endParaRPr>
          </a:p>
        </p:txBody>
      </p:sp>
      <p:sp>
        <p:nvSpPr>
          <p:cNvPr id="1561" name="Google Shape;1561;p129"/>
          <p:cNvSpPr txBox="1"/>
          <p:nvPr/>
        </p:nvSpPr>
        <p:spPr>
          <a:xfrm>
            <a:off x="6402421" y="3991525"/>
            <a:ext cx="1723800" cy="22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000">
                <a:latin typeface="Proxima Nova"/>
                <a:ea typeface="Proxima Nova"/>
                <a:cs typeface="Proxima Nova"/>
                <a:sym typeface="Proxima Nova"/>
              </a:rPr>
              <a:t>India</a:t>
            </a:r>
            <a:endParaRPr b="1" sz="1000">
              <a:latin typeface="Proxima Nova"/>
              <a:ea typeface="Proxima Nova"/>
              <a:cs typeface="Proxima Nova"/>
              <a:sym typeface="Proxima Nova"/>
            </a:endParaRPr>
          </a:p>
        </p:txBody>
      </p:sp>
      <p:pic>
        <p:nvPicPr>
          <p:cNvPr id="1562" name="Google Shape;1562;p129"/>
          <p:cNvPicPr preferRelativeResize="0"/>
          <p:nvPr/>
        </p:nvPicPr>
        <p:blipFill>
          <a:blip r:embed="rId3">
            <a:alphaModFix/>
          </a:blip>
          <a:stretch>
            <a:fillRect/>
          </a:stretch>
        </p:blipFill>
        <p:spPr>
          <a:xfrm>
            <a:off x="1017775" y="3026225"/>
            <a:ext cx="1833418" cy="914400"/>
          </a:xfrm>
          <a:prstGeom prst="rect">
            <a:avLst/>
          </a:prstGeom>
          <a:noFill/>
          <a:ln cap="flat" cmpd="sng" w="9525">
            <a:solidFill>
              <a:schemeClr val="dk2"/>
            </a:solidFill>
            <a:prstDash val="solid"/>
            <a:round/>
            <a:headEnd len="sm" w="sm" type="none"/>
            <a:tailEnd len="sm" w="sm" type="none"/>
          </a:ln>
        </p:spPr>
      </p:pic>
      <p:pic>
        <p:nvPicPr>
          <p:cNvPr id="1563" name="Google Shape;1563;p129"/>
          <p:cNvPicPr preferRelativeResize="0"/>
          <p:nvPr/>
        </p:nvPicPr>
        <p:blipFill>
          <a:blip r:embed="rId4">
            <a:alphaModFix/>
          </a:blip>
          <a:stretch>
            <a:fillRect/>
          </a:stretch>
        </p:blipFill>
        <p:spPr>
          <a:xfrm>
            <a:off x="6580925" y="3026225"/>
            <a:ext cx="1366787" cy="914400"/>
          </a:xfrm>
          <a:prstGeom prst="rect">
            <a:avLst/>
          </a:prstGeom>
          <a:noFill/>
          <a:ln cap="flat" cmpd="sng" w="9525">
            <a:solidFill>
              <a:schemeClr val="dk2"/>
            </a:solidFill>
            <a:prstDash val="solid"/>
            <a:round/>
            <a:headEnd len="sm" w="sm" type="none"/>
            <a:tailEnd len="sm" w="sm" type="none"/>
          </a:ln>
        </p:spPr>
      </p:pic>
      <p:pic>
        <p:nvPicPr>
          <p:cNvPr id="1564" name="Google Shape;1564;p129"/>
          <p:cNvPicPr preferRelativeResize="0"/>
          <p:nvPr/>
        </p:nvPicPr>
        <p:blipFill>
          <a:blip r:embed="rId5">
            <a:alphaModFix/>
          </a:blip>
          <a:stretch>
            <a:fillRect/>
          </a:stretch>
        </p:blipFill>
        <p:spPr>
          <a:xfrm>
            <a:off x="4869863" y="3026225"/>
            <a:ext cx="1373659" cy="914400"/>
          </a:xfrm>
          <a:prstGeom prst="rect">
            <a:avLst/>
          </a:prstGeom>
          <a:noFill/>
          <a:ln cap="flat" cmpd="sng" w="9525">
            <a:solidFill>
              <a:schemeClr val="dk2"/>
            </a:solidFill>
            <a:prstDash val="solid"/>
            <a:round/>
            <a:headEnd len="sm" w="sm" type="none"/>
            <a:tailEnd len="sm" w="sm" type="none"/>
          </a:ln>
        </p:spPr>
      </p:pic>
      <p:pic>
        <p:nvPicPr>
          <p:cNvPr id="1565" name="Google Shape;1565;p129"/>
          <p:cNvPicPr preferRelativeResize="0"/>
          <p:nvPr/>
        </p:nvPicPr>
        <p:blipFill>
          <a:blip r:embed="rId6">
            <a:alphaModFix/>
          </a:blip>
          <a:stretch>
            <a:fillRect/>
          </a:stretch>
        </p:blipFill>
        <p:spPr>
          <a:xfrm>
            <a:off x="3173700" y="3026225"/>
            <a:ext cx="1373659" cy="914400"/>
          </a:xfrm>
          <a:prstGeom prst="rect">
            <a:avLst/>
          </a:prstGeom>
          <a:noFill/>
          <a:ln cap="flat" cmpd="sng" w="952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8"/>
                                        </p:tgtEl>
                                        <p:attrNameLst>
                                          <p:attrName>style.visibility</p:attrName>
                                        </p:attrNameLst>
                                      </p:cBhvr>
                                      <p:to>
                                        <p:strVal val="visible"/>
                                      </p:to>
                                    </p:set>
                                    <p:animEffect filter="fade" transition="in">
                                      <p:cBhvr>
                                        <p:cTn dur="1000"/>
                                        <p:tgtEl>
                                          <p:spTgt spid="1558"/>
                                        </p:tgtEl>
                                      </p:cBhvr>
                                    </p:animEffect>
                                  </p:childTnLst>
                                </p:cTn>
                              </p:par>
                              <p:par>
                                <p:cTn fill="hold" nodeType="withEffect" presetClass="entr" presetID="10" presetSubtype="0">
                                  <p:stCondLst>
                                    <p:cond delay="0"/>
                                  </p:stCondLst>
                                  <p:childTnLst>
                                    <p:set>
                                      <p:cBhvr>
                                        <p:cTn dur="1" fill="hold">
                                          <p:stCondLst>
                                            <p:cond delay="0"/>
                                          </p:stCondLst>
                                        </p:cTn>
                                        <p:tgtEl>
                                          <p:spTgt spid="1562"/>
                                        </p:tgtEl>
                                        <p:attrNameLst>
                                          <p:attrName>style.visibility</p:attrName>
                                        </p:attrNameLst>
                                      </p:cBhvr>
                                      <p:to>
                                        <p:strVal val="visible"/>
                                      </p:to>
                                    </p:set>
                                    <p:animEffect filter="fade" transition="in">
                                      <p:cBhvr>
                                        <p:cTn dur="1000"/>
                                        <p:tgtEl>
                                          <p:spTgt spid="15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9"/>
                                        </p:tgtEl>
                                        <p:attrNameLst>
                                          <p:attrName>style.visibility</p:attrName>
                                        </p:attrNameLst>
                                      </p:cBhvr>
                                      <p:to>
                                        <p:strVal val="visible"/>
                                      </p:to>
                                    </p:set>
                                    <p:animEffect filter="fade" transition="in">
                                      <p:cBhvr>
                                        <p:cTn dur="1000"/>
                                        <p:tgtEl>
                                          <p:spTgt spid="1559"/>
                                        </p:tgtEl>
                                      </p:cBhvr>
                                    </p:animEffect>
                                  </p:childTnLst>
                                </p:cTn>
                              </p:par>
                              <p:par>
                                <p:cTn fill="hold" nodeType="withEffect" presetClass="entr" presetID="10" presetSubtype="0">
                                  <p:stCondLst>
                                    <p:cond delay="0"/>
                                  </p:stCondLst>
                                  <p:childTnLst>
                                    <p:set>
                                      <p:cBhvr>
                                        <p:cTn dur="1" fill="hold">
                                          <p:stCondLst>
                                            <p:cond delay="0"/>
                                          </p:stCondLst>
                                        </p:cTn>
                                        <p:tgtEl>
                                          <p:spTgt spid="1565"/>
                                        </p:tgtEl>
                                        <p:attrNameLst>
                                          <p:attrName>style.visibility</p:attrName>
                                        </p:attrNameLst>
                                      </p:cBhvr>
                                      <p:to>
                                        <p:strVal val="visible"/>
                                      </p:to>
                                    </p:set>
                                    <p:animEffect filter="fade" transition="in">
                                      <p:cBhvr>
                                        <p:cTn dur="1000"/>
                                        <p:tgtEl>
                                          <p:spTgt spid="15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0"/>
                                        </p:tgtEl>
                                        <p:attrNameLst>
                                          <p:attrName>style.visibility</p:attrName>
                                        </p:attrNameLst>
                                      </p:cBhvr>
                                      <p:to>
                                        <p:strVal val="visible"/>
                                      </p:to>
                                    </p:set>
                                    <p:animEffect filter="fade" transition="in">
                                      <p:cBhvr>
                                        <p:cTn dur="1000"/>
                                        <p:tgtEl>
                                          <p:spTgt spid="1560"/>
                                        </p:tgtEl>
                                      </p:cBhvr>
                                    </p:animEffect>
                                  </p:childTnLst>
                                </p:cTn>
                              </p:par>
                              <p:par>
                                <p:cTn fill="hold" nodeType="withEffect" presetClass="entr" presetID="10" presetSubtype="0">
                                  <p:stCondLst>
                                    <p:cond delay="0"/>
                                  </p:stCondLst>
                                  <p:childTnLst>
                                    <p:set>
                                      <p:cBhvr>
                                        <p:cTn dur="1" fill="hold">
                                          <p:stCondLst>
                                            <p:cond delay="0"/>
                                          </p:stCondLst>
                                        </p:cTn>
                                        <p:tgtEl>
                                          <p:spTgt spid="1564"/>
                                        </p:tgtEl>
                                        <p:attrNameLst>
                                          <p:attrName>style.visibility</p:attrName>
                                        </p:attrNameLst>
                                      </p:cBhvr>
                                      <p:to>
                                        <p:strVal val="visible"/>
                                      </p:to>
                                    </p:set>
                                    <p:animEffect filter="fade" transition="in">
                                      <p:cBhvr>
                                        <p:cTn dur="1000"/>
                                        <p:tgtEl>
                                          <p:spTgt spid="1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1"/>
                                        </p:tgtEl>
                                        <p:attrNameLst>
                                          <p:attrName>style.visibility</p:attrName>
                                        </p:attrNameLst>
                                      </p:cBhvr>
                                      <p:to>
                                        <p:strVal val="visible"/>
                                      </p:to>
                                    </p:set>
                                    <p:animEffect filter="fade" transition="in">
                                      <p:cBhvr>
                                        <p:cTn dur="1000"/>
                                        <p:tgtEl>
                                          <p:spTgt spid="1561"/>
                                        </p:tgtEl>
                                      </p:cBhvr>
                                    </p:animEffect>
                                  </p:childTnLst>
                                </p:cTn>
                              </p:par>
                              <p:par>
                                <p:cTn fill="hold" nodeType="withEffect" presetClass="entr" presetID="10" presetSubtype="0">
                                  <p:stCondLst>
                                    <p:cond delay="0"/>
                                  </p:stCondLst>
                                  <p:childTnLst>
                                    <p:set>
                                      <p:cBhvr>
                                        <p:cTn dur="1" fill="hold">
                                          <p:stCondLst>
                                            <p:cond delay="0"/>
                                          </p:stCondLst>
                                        </p:cTn>
                                        <p:tgtEl>
                                          <p:spTgt spid="1563"/>
                                        </p:tgtEl>
                                        <p:attrNameLst>
                                          <p:attrName>style.visibility</p:attrName>
                                        </p:attrNameLst>
                                      </p:cBhvr>
                                      <p:to>
                                        <p:strVal val="visible"/>
                                      </p:to>
                                    </p:set>
                                    <p:animEffect filter="fade" transition="in">
                                      <p:cBhvr>
                                        <p:cTn dur="1000"/>
                                        <p:tgtEl>
                                          <p:spTgt spid="15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130"/>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Scheduling</a:t>
            </a:r>
            <a:endParaRPr/>
          </a:p>
        </p:txBody>
      </p:sp>
      <p:sp>
        <p:nvSpPr>
          <p:cNvPr id="1571" name="Google Shape;1571;p130"/>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Scheduling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72" name="Google Shape;1572;p130"/>
          <p:cNvSpPr txBox="1"/>
          <p:nvPr/>
        </p:nvSpPr>
        <p:spPr>
          <a:xfrm>
            <a:off x="1580400" y="4249900"/>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7.1. Disagreeing. The Culture Map (p. 201), by Erin Meyer, 2014, New York: PublicAffairs.</a:t>
            </a:r>
            <a:endParaRPr i="1" sz="1000">
              <a:latin typeface="Proxima Nova"/>
              <a:ea typeface="Proxima Nova"/>
              <a:cs typeface="Proxima Nova"/>
              <a:sym typeface="Proxima Nova"/>
            </a:endParaRPr>
          </a:p>
        </p:txBody>
      </p:sp>
      <p:pic>
        <p:nvPicPr>
          <p:cNvPr id="1573" name="Google Shape;1573;p130"/>
          <p:cNvPicPr preferRelativeResize="0"/>
          <p:nvPr/>
        </p:nvPicPr>
        <p:blipFill>
          <a:blip r:embed="rId3">
            <a:alphaModFix/>
          </a:blip>
          <a:stretch>
            <a:fillRect/>
          </a:stretch>
        </p:blipFill>
        <p:spPr>
          <a:xfrm>
            <a:off x="1247400" y="2892541"/>
            <a:ext cx="6649200" cy="1463534"/>
          </a:xfrm>
          <a:prstGeom prst="rect">
            <a:avLst/>
          </a:prstGeom>
          <a:noFill/>
          <a:ln>
            <a:noFill/>
          </a:ln>
        </p:spPr>
      </p:pic>
      <p:pic>
        <p:nvPicPr>
          <p:cNvPr id="1574" name="Google Shape;1574;p130"/>
          <p:cNvPicPr preferRelativeResize="0"/>
          <p:nvPr/>
        </p:nvPicPr>
        <p:blipFill>
          <a:blip r:embed="rId4">
            <a:alphaModFix/>
          </a:blip>
          <a:stretch>
            <a:fillRect/>
          </a:stretch>
        </p:blipFill>
        <p:spPr>
          <a:xfrm>
            <a:off x="1282050" y="1041375"/>
            <a:ext cx="6366652" cy="1500150"/>
          </a:xfrm>
          <a:prstGeom prst="rect">
            <a:avLst/>
          </a:prstGeom>
          <a:noFill/>
          <a:ln>
            <a:noFill/>
          </a:ln>
        </p:spPr>
      </p:pic>
      <p:sp>
        <p:nvSpPr>
          <p:cNvPr id="1575" name="Google Shape;1575;p130"/>
          <p:cNvSpPr txBox="1"/>
          <p:nvPr/>
        </p:nvSpPr>
        <p:spPr>
          <a:xfrm>
            <a:off x="1580400" y="2494025"/>
            <a:ext cx="5983200" cy="35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000">
                <a:solidFill>
                  <a:srgbClr val="202124"/>
                </a:solidFill>
                <a:highlight>
                  <a:srgbClr val="FFFFFF"/>
                </a:highlight>
                <a:latin typeface="Proxima Nova"/>
                <a:ea typeface="Proxima Nova"/>
                <a:cs typeface="Proxima Nova"/>
                <a:sym typeface="Proxima Nova"/>
              </a:rPr>
              <a:t>Figure 6.1. Trusting. The Culture Map (p. 171), by Erin Meyer, 2014, New York: PublicAffairs.</a:t>
            </a:r>
            <a:endParaRPr i="1" sz="1000">
              <a:latin typeface="Proxima Nova"/>
              <a:ea typeface="Proxima Nova"/>
              <a:cs typeface="Proxima Nova"/>
              <a:sym typeface="Proxima Nova"/>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131"/>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Scheduling conflicts</a:t>
            </a:r>
            <a:endParaRPr/>
          </a:p>
        </p:txBody>
      </p:sp>
      <p:sp>
        <p:nvSpPr>
          <p:cNvPr id="1581" name="Google Shape;1581;p131"/>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Scheduling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82" name="Google Shape;1582;p131"/>
          <p:cNvSpPr txBox="1"/>
          <p:nvPr>
            <p:ph idx="2" type="body"/>
          </p:nvPr>
        </p:nvSpPr>
        <p:spPr>
          <a:xfrm>
            <a:off x="405675" y="1208325"/>
            <a:ext cx="35259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Discuss up front </a:t>
            </a:r>
            <a:endParaRPr sz="1400"/>
          </a:p>
          <a:p>
            <a:pPr indent="-317500" lvl="0" marL="457200" rtl="0" algn="l">
              <a:spcBef>
                <a:spcPts val="0"/>
              </a:spcBef>
              <a:spcAft>
                <a:spcPts val="0"/>
              </a:spcAft>
              <a:buSzPts val="1400"/>
              <a:buChar char="●"/>
            </a:pPr>
            <a:r>
              <a:rPr lang="en" sz="1400"/>
              <a:t>Follow team culture</a:t>
            </a:r>
            <a:endParaRPr sz="1400"/>
          </a:p>
          <a:p>
            <a:pPr indent="-317500" lvl="0" marL="457200" rtl="0" algn="l">
              <a:spcBef>
                <a:spcPts val="0"/>
              </a:spcBef>
              <a:spcAft>
                <a:spcPts val="0"/>
              </a:spcAft>
              <a:buSzPts val="1400"/>
              <a:buChar char="●"/>
            </a:pPr>
            <a:r>
              <a:rPr lang="en" sz="1400"/>
              <a:t>Revist and adapt</a:t>
            </a:r>
            <a:endParaRPr sz="14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6" name="Shape 1586"/>
        <p:cNvGrpSpPr/>
        <p:nvPr/>
      </p:nvGrpSpPr>
      <p:grpSpPr>
        <a:xfrm>
          <a:off x="0" y="0"/>
          <a:ext cx="0" cy="0"/>
          <a:chOff x="0" y="0"/>
          <a:chExt cx="0" cy="0"/>
        </a:xfrm>
      </p:grpSpPr>
      <p:sp>
        <p:nvSpPr>
          <p:cNvPr id="1587" name="Google Shape;1587;p132"/>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a:t>
            </a:r>
            <a:r>
              <a:rPr lang="en"/>
              <a:t>Scheduling</a:t>
            </a:r>
            <a:endParaRPr/>
          </a:p>
        </p:txBody>
      </p:sp>
      <p:sp>
        <p:nvSpPr>
          <p:cNvPr id="1588" name="Google Shape;1588;p132"/>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Scheduling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89" name="Google Shape;1589;p132"/>
          <p:cNvSpPr txBox="1"/>
          <p:nvPr>
            <p:ph idx="2" type="body"/>
          </p:nvPr>
        </p:nvSpPr>
        <p:spPr>
          <a:xfrm>
            <a:off x="405675" y="1208325"/>
            <a:ext cx="8237100" cy="30849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are linear-time and which are flexible-time?  </a:t>
            </a:r>
            <a:br>
              <a:rPr b="1" lang="en" sz="1400"/>
            </a:br>
            <a:endParaRPr b="1" sz="1400"/>
          </a:p>
          <a:p>
            <a:pPr indent="-317500" lvl="0" marL="457200" rtl="0" algn="l">
              <a:lnSpc>
                <a:spcPct val="200000"/>
              </a:lnSpc>
              <a:spcBef>
                <a:spcPts val="0"/>
              </a:spcBef>
              <a:spcAft>
                <a:spcPts val="0"/>
              </a:spcAft>
              <a:buSzPts val="1400"/>
              <a:buAutoNum type="arabicPeriod"/>
            </a:pPr>
            <a:r>
              <a:rPr lang="en" sz="1400"/>
              <a:t>Many topics are discussed at once. </a:t>
            </a:r>
            <a:endParaRPr sz="1400"/>
          </a:p>
          <a:p>
            <a:pPr indent="-317500" lvl="0" marL="457200" rtl="0" algn="l">
              <a:lnSpc>
                <a:spcPct val="200000"/>
              </a:lnSpc>
              <a:spcBef>
                <a:spcPts val="0"/>
              </a:spcBef>
              <a:spcAft>
                <a:spcPts val="0"/>
              </a:spcAft>
              <a:buSzPts val="1400"/>
              <a:buAutoNum type="arabicPeriod"/>
            </a:pPr>
            <a:r>
              <a:rPr lang="en" sz="1400"/>
              <a:t>The focus is on adaptability.</a:t>
            </a:r>
            <a:endParaRPr sz="1400"/>
          </a:p>
          <a:p>
            <a:pPr indent="-317500" lvl="0" marL="457200" rtl="0" algn="l">
              <a:lnSpc>
                <a:spcPct val="200000"/>
              </a:lnSpc>
              <a:spcBef>
                <a:spcPts val="0"/>
              </a:spcBef>
              <a:spcAft>
                <a:spcPts val="0"/>
              </a:spcAft>
              <a:buSzPts val="1400"/>
              <a:buAutoNum type="arabicPeriod"/>
            </a:pPr>
            <a:r>
              <a:rPr lang="en" sz="1400"/>
              <a:t>There are no interruptions in meetings.</a:t>
            </a:r>
            <a:endParaRPr sz="1400"/>
          </a:p>
          <a:p>
            <a:pPr indent="-317500" lvl="0" marL="457200" rtl="0" algn="l">
              <a:lnSpc>
                <a:spcPct val="200000"/>
              </a:lnSpc>
              <a:spcBef>
                <a:spcPts val="0"/>
              </a:spcBef>
              <a:spcAft>
                <a:spcPts val="0"/>
              </a:spcAft>
              <a:buSzPts val="1400"/>
              <a:buAutoNum type="arabicPeriod"/>
            </a:pPr>
            <a:r>
              <a:rPr lang="en" sz="1400"/>
              <a:t>P</a:t>
            </a:r>
            <a:r>
              <a:rPr lang="en" sz="1400"/>
              <a:t>roject steps are approached in a fluid manner.</a:t>
            </a:r>
            <a:endParaRPr sz="14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3" name="Shape 1593"/>
        <p:cNvGrpSpPr/>
        <p:nvPr/>
      </p:nvGrpSpPr>
      <p:grpSpPr>
        <a:xfrm>
          <a:off x="0" y="0"/>
          <a:ext cx="0" cy="0"/>
          <a:chOff x="0" y="0"/>
          <a:chExt cx="0" cy="0"/>
        </a:xfrm>
      </p:grpSpPr>
      <p:sp>
        <p:nvSpPr>
          <p:cNvPr id="1594" name="Google Shape;1594;p133"/>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Activity - Scheduling</a:t>
            </a:r>
            <a:endParaRPr/>
          </a:p>
        </p:txBody>
      </p:sp>
      <p:sp>
        <p:nvSpPr>
          <p:cNvPr id="1595" name="Google Shape;1595;p133"/>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solidFill>
                  <a:schemeClr val="dk1"/>
                </a:solidFill>
              </a:rPr>
              <a:t>Scheduling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96" name="Google Shape;1596;p133"/>
          <p:cNvSpPr txBox="1"/>
          <p:nvPr>
            <p:ph idx="2" type="body"/>
          </p:nvPr>
        </p:nvSpPr>
        <p:spPr>
          <a:xfrm>
            <a:off x="405675" y="1208325"/>
            <a:ext cx="8237100" cy="30849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b="1" lang="en" sz="1400"/>
              <a:t>Which of the following are linear-time or flexible-time?  </a:t>
            </a:r>
            <a:br>
              <a:rPr b="1" lang="en" sz="1400"/>
            </a:br>
            <a:endParaRPr b="1" sz="1400"/>
          </a:p>
          <a:p>
            <a:pPr indent="-317500" lvl="0" marL="457200" rtl="0" algn="l">
              <a:lnSpc>
                <a:spcPct val="200000"/>
              </a:lnSpc>
              <a:spcBef>
                <a:spcPts val="0"/>
              </a:spcBef>
              <a:spcAft>
                <a:spcPts val="0"/>
              </a:spcAft>
              <a:buSzPts val="1400"/>
              <a:buAutoNum type="arabicPeriod"/>
            </a:pPr>
            <a:r>
              <a:rPr lang="en" sz="1400"/>
              <a:t>Many topics are discussed at once.</a:t>
            </a:r>
            <a:r>
              <a:rPr b="1" lang="en" sz="1400"/>
              <a:t> - Flexible-time</a:t>
            </a:r>
            <a:endParaRPr b="1" sz="1400"/>
          </a:p>
          <a:p>
            <a:pPr indent="-317500" lvl="0" marL="457200" rtl="0" algn="l">
              <a:lnSpc>
                <a:spcPct val="200000"/>
              </a:lnSpc>
              <a:spcBef>
                <a:spcPts val="0"/>
              </a:spcBef>
              <a:spcAft>
                <a:spcPts val="0"/>
              </a:spcAft>
              <a:buSzPts val="1400"/>
              <a:buAutoNum type="arabicPeriod"/>
            </a:pPr>
            <a:r>
              <a:rPr lang="en" sz="1400"/>
              <a:t>The focus is on adaptability.</a:t>
            </a:r>
            <a:r>
              <a:rPr b="1" lang="en" sz="1400">
                <a:solidFill>
                  <a:schemeClr val="dk1"/>
                </a:solidFill>
              </a:rPr>
              <a:t> - Flexible-time</a:t>
            </a:r>
            <a:endParaRPr sz="1400"/>
          </a:p>
          <a:p>
            <a:pPr indent="-317500" lvl="0" marL="457200" rtl="0" algn="l">
              <a:lnSpc>
                <a:spcPct val="200000"/>
              </a:lnSpc>
              <a:spcBef>
                <a:spcPts val="0"/>
              </a:spcBef>
              <a:spcAft>
                <a:spcPts val="0"/>
              </a:spcAft>
              <a:buSzPts val="1400"/>
              <a:buAutoNum type="arabicPeriod"/>
            </a:pPr>
            <a:r>
              <a:rPr lang="en" sz="1400"/>
              <a:t>There are no interruptions in meetings. </a:t>
            </a:r>
            <a:r>
              <a:rPr b="1" lang="en" sz="1400">
                <a:solidFill>
                  <a:schemeClr val="dk1"/>
                </a:solidFill>
              </a:rPr>
              <a:t>- Linear-time</a:t>
            </a:r>
            <a:endParaRPr sz="1400"/>
          </a:p>
          <a:p>
            <a:pPr indent="-317500" lvl="0" marL="457200" rtl="0" algn="l">
              <a:lnSpc>
                <a:spcPct val="200000"/>
              </a:lnSpc>
              <a:spcBef>
                <a:spcPts val="0"/>
              </a:spcBef>
              <a:spcAft>
                <a:spcPts val="0"/>
              </a:spcAft>
              <a:buSzPts val="1400"/>
              <a:buAutoNum type="arabicPeriod"/>
            </a:pPr>
            <a:r>
              <a:rPr lang="en" sz="1400"/>
              <a:t>Project steps are approached in a fluid manner.</a:t>
            </a:r>
            <a:r>
              <a:rPr b="1" lang="en" sz="1400">
                <a:solidFill>
                  <a:schemeClr val="dk1"/>
                </a:solidFill>
              </a:rPr>
              <a:t> - Flexible-time</a:t>
            </a:r>
            <a:endParaRPr sz="140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134"/>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Summary</a:t>
            </a:r>
            <a:endParaRPr/>
          </a:p>
        </p:txBody>
      </p:sp>
      <p:sp>
        <p:nvSpPr>
          <p:cNvPr id="1602" name="Google Shape;1602;p134"/>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Clr>
                <a:schemeClr val="dk1"/>
              </a:buClr>
              <a:buSzPts val="1100"/>
              <a:buFont typeface="Arial"/>
              <a:buNone/>
            </a:pPr>
            <a:r>
              <a:rPr lang="en">
                <a:solidFill>
                  <a:schemeClr val="dk1"/>
                </a:solidFill>
              </a:rPr>
              <a:t>Scheduling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03" name="Google Shape;1603;p134"/>
          <p:cNvSpPr txBox="1"/>
          <p:nvPr>
            <p:ph idx="2" type="body"/>
          </p:nvPr>
        </p:nvSpPr>
        <p:spPr>
          <a:xfrm>
            <a:off x="405675" y="1208325"/>
            <a:ext cx="3525900" cy="15867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Linear-time</a:t>
            </a:r>
            <a:endParaRPr sz="1400"/>
          </a:p>
          <a:p>
            <a:pPr indent="-317500" lvl="0" marL="457200" rtl="0" algn="l">
              <a:spcBef>
                <a:spcPts val="0"/>
              </a:spcBef>
              <a:spcAft>
                <a:spcPts val="0"/>
              </a:spcAft>
              <a:buSzPts val="1400"/>
              <a:buChar char="●"/>
            </a:pPr>
            <a:r>
              <a:rPr lang="en" sz="1400"/>
              <a:t>Flexible-time </a:t>
            </a:r>
            <a:endParaRPr sz="140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sp>
        <p:nvSpPr>
          <p:cNvPr id="1608" name="Google Shape;1608;p135"/>
          <p:cNvSpPr txBox="1"/>
          <p:nvPr>
            <p:ph type="title"/>
          </p:nvPr>
        </p:nvSpPr>
        <p:spPr>
          <a:xfrm>
            <a:off x="387375" y="2003982"/>
            <a:ext cx="5857800" cy="13452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Conclusion</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136"/>
          <p:cNvSpPr txBox="1"/>
          <p:nvPr>
            <p:ph type="title"/>
          </p:nvPr>
        </p:nvSpPr>
        <p:spPr>
          <a:xfrm>
            <a:off x="405694" y="698259"/>
            <a:ext cx="3692400" cy="3987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Eight scales</a:t>
            </a:r>
            <a:endParaRPr/>
          </a:p>
        </p:txBody>
      </p:sp>
      <p:sp>
        <p:nvSpPr>
          <p:cNvPr id="1614" name="Google Shape;1614;p136"/>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Conclusion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15" name="Google Shape;1615;p136"/>
          <p:cNvSpPr txBox="1"/>
          <p:nvPr>
            <p:ph idx="2" type="body"/>
          </p:nvPr>
        </p:nvSpPr>
        <p:spPr>
          <a:xfrm>
            <a:off x="405675" y="1208325"/>
            <a:ext cx="3525900" cy="3228900"/>
          </a:xfrm>
          <a:prstGeom prst="rect">
            <a:avLst/>
          </a:prstGeom>
        </p:spPr>
        <p:txBody>
          <a:bodyPr anchorCtr="0" anchor="t" bIns="34275" lIns="34275" spcFirstLastPara="1" rIns="34275" wrap="square" tIns="34275">
            <a:noAutofit/>
          </a:bodyPr>
          <a:lstStyle/>
          <a:p>
            <a:pPr indent="-317500" lvl="0" marL="457200" rtl="0" algn="l">
              <a:spcBef>
                <a:spcPts val="0"/>
              </a:spcBef>
              <a:spcAft>
                <a:spcPts val="0"/>
              </a:spcAft>
              <a:buSzPts val="1400"/>
              <a:buChar char="●"/>
            </a:pPr>
            <a:r>
              <a:rPr lang="en" sz="1400"/>
              <a:t>Communication</a:t>
            </a:r>
            <a:endParaRPr sz="1400"/>
          </a:p>
          <a:p>
            <a:pPr indent="-317500" lvl="0" marL="457200" rtl="0" algn="l">
              <a:spcBef>
                <a:spcPts val="0"/>
              </a:spcBef>
              <a:spcAft>
                <a:spcPts val="0"/>
              </a:spcAft>
              <a:buSzPts val="1400"/>
              <a:buChar char="●"/>
            </a:pPr>
            <a:r>
              <a:rPr lang="en" sz="1400"/>
              <a:t>Evaluating</a:t>
            </a:r>
            <a:endParaRPr sz="1400"/>
          </a:p>
          <a:p>
            <a:pPr indent="-317500" lvl="0" marL="457200" rtl="0" algn="l">
              <a:spcBef>
                <a:spcPts val="0"/>
              </a:spcBef>
              <a:spcAft>
                <a:spcPts val="0"/>
              </a:spcAft>
              <a:buSzPts val="1400"/>
              <a:buChar char="●"/>
            </a:pPr>
            <a:r>
              <a:rPr lang="en" sz="1400"/>
              <a:t>Persuading</a:t>
            </a:r>
            <a:endParaRPr sz="1400"/>
          </a:p>
          <a:p>
            <a:pPr indent="-317500" lvl="0" marL="457200" rtl="0" algn="l">
              <a:spcBef>
                <a:spcPts val="0"/>
              </a:spcBef>
              <a:spcAft>
                <a:spcPts val="0"/>
              </a:spcAft>
              <a:buSzPts val="1400"/>
              <a:buChar char="●"/>
            </a:pPr>
            <a:r>
              <a:rPr lang="en" sz="1400"/>
              <a:t>Leading</a:t>
            </a:r>
            <a:endParaRPr sz="1400"/>
          </a:p>
          <a:p>
            <a:pPr indent="-317500" lvl="0" marL="457200" rtl="0" algn="l">
              <a:spcBef>
                <a:spcPts val="0"/>
              </a:spcBef>
              <a:spcAft>
                <a:spcPts val="0"/>
              </a:spcAft>
              <a:buSzPts val="1400"/>
              <a:buChar char="●"/>
            </a:pPr>
            <a:r>
              <a:rPr lang="en" sz="1400"/>
              <a:t>Deciding</a:t>
            </a:r>
            <a:endParaRPr sz="1400"/>
          </a:p>
          <a:p>
            <a:pPr indent="-317500" lvl="0" marL="457200" rtl="0" algn="l">
              <a:spcBef>
                <a:spcPts val="0"/>
              </a:spcBef>
              <a:spcAft>
                <a:spcPts val="0"/>
              </a:spcAft>
              <a:buSzPts val="1400"/>
              <a:buChar char="●"/>
            </a:pPr>
            <a:r>
              <a:rPr lang="en" sz="1400"/>
              <a:t>Trusting</a:t>
            </a:r>
            <a:endParaRPr sz="1400"/>
          </a:p>
          <a:p>
            <a:pPr indent="-317500" lvl="0" marL="457200" rtl="0" algn="l">
              <a:spcBef>
                <a:spcPts val="0"/>
              </a:spcBef>
              <a:spcAft>
                <a:spcPts val="0"/>
              </a:spcAft>
              <a:buSzPts val="1400"/>
              <a:buChar char="●"/>
            </a:pPr>
            <a:r>
              <a:rPr lang="en" sz="1400"/>
              <a:t>Disagreeing</a:t>
            </a:r>
            <a:endParaRPr sz="1400"/>
          </a:p>
          <a:p>
            <a:pPr indent="-317500" lvl="0" marL="457200" rtl="0" algn="l">
              <a:spcBef>
                <a:spcPts val="0"/>
              </a:spcBef>
              <a:spcAft>
                <a:spcPts val="0"/>
              </a:spcAft>
              <a:buSzPts val="1400"/>
              <a:buChar char="●"/>
            </a:pPr>
            <a:r>
              <a:rPr lang="en" sz="1400"/>
              <a:t>Scheduling</a:t>
            </a:r>
            <a:endParaRPr sz="1400"/>
          </a:p>
        </p:txBody>
      </p:sp>
      <p:pic>
        <p:nvPicPr>
          <p:cNvPr id="1616" name="Google Shape;1616;p136"/>
          <p:cNvPicPr preferRelativeResize="0"/>
          <p:nvPr/>
        </p:nvPicPr>
        <p:blipFill>
          <a:blip r:embed="rId3">
            <a:alphaModFix/>
          </a:blip>
          <a:stretch>
            <a:fillRect/>
          </a:stretch>
        </p:blipFill>
        <p:spPr>
          <a:xfrm>
            <a:off x="3412299" y="695500"/>
            <a:ext cx="4258076" cy="374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6"/>
                                        </p:tgtEl>
                                        <p:attrNameLst>
                                          <p:attrName>style.visibility</p:attrName>
                                        </p:attrNameLst>
                                      </p:cBhvr>
                                      <p:to>
                                        <p:strVal val="visible"/>
                                      </p:to>
                                    </p:set>
                                    <p:animEffect filter="fade" transition="in">
                                      <p:cBhvr>
                                        <p:cTn dur="1000"/>
                                        <p:tgtEl>
                                          <p:spTgt spid="16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0" name="Shape 1620"/>
        <p:cNvGrpSpPr/>
        <p:nvPr/>
      </p:nvGrpSpPr>
      <p:grpSpPr>
        <a:xfrm>
          <a:off x="0" y="0"/>
          <a:ext cx="0" cy="0"/>
          <a:chOff x="0" y="0"/>
          <a:chExt cx="0" cy="0"/>
        </a:xfrm>
      </p:grpSpPr>
      <p:sp>
        <p:nvSpPr>
          <p:cNvPr id="1621" name="Google Shape;1621;p137"/>
          <p:cNvSpPr txBox="1"/>
          <p:nvPr>
            <p:ph idx="1" type="subTitle"/>
          </p:nvPr>
        </p:nvSpPr>
        <p:spPr>
          <a:xfrm>
            <a:off x="405681" y="376600"/>
            <a:ext cx="3833700" cy="1665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Conclusion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622" name="Google Shape;1622;p137"/>
          <p:cNvPicPr preferRelativeResize="0"/>
          <p:nvPr/>
        </p:nvPicPr>
        <p:blipFill>
          <a:blip r:embed="rId3">
            <a:alphaModFix/>
          </a:blip>
          <a:stretch>
            <a:fillRect/>
          </a:stretch>
        </p:blipFill>
        <p:spPr>
          <a:xfrm>
            <a:off x="1524000" y="571925"/>
            <a:ext cx="6096000" cy="40671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6" name="Shape 1626"/>
        <p:cNvGrpSpPr/>
        <p:nvPr/>
      </p:nvGrpSpPr>
      <p:grpSpPr>
        <a:xfrm>
          <a:off x="0" y="0"/>
          <a:ext cx="0" cy="0"/>
          <a:chOff x="0" y="0"/>
          <a:chExt cx="0" cy="0"/>
        </a:xfrm>
      </p:grpSpPr>
      <p:sp>
        <p:nvSpPr>
          <p:cNvPr id="1627" name="Google Shape;1627;p138"/>
          <p:cNvSpPr txBox="1"/>
          <p:nvPr>
            <p:ph idx="1" type="subTitle"/>
          </p:nvPr>
        </p:nvSpPr>
        <p:spPr>
          <a:xfrm>
            <a:off x="400356" y="2723821"/>
            <a:ext cx="3619500" cy="11049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Training from the book by Erin Meyer</a:t>
            </a:r>
            <a:endParaRPr/>
          </a:p>
        </p:txBody>
      </p:sp>
      <p:sp>
        <p:nvSpPr>
          <p:cNvPr id="1628" name="Google Shape;1628;p138"/>
          <p:cNvSpPr txBox="1"/>
          <p:nvPr>
            <p:ph type="title"/>
          </p:nvPr>
        </p:nvSpPr>
        <p:spPr>
          <a:xfrm>
            <a:off x="395398" y="1765219"/>
            <a:ext cx="5857800" cy="662400"/>
          </a:xfrm>
          <a:prstGeom prst="rect">
            <a:avLst/>
          </a:prstGeom>
        </p:spPr>
        <p:txBody>
          <a:bodyPr anchorCtr="0" anchor="t" bIns="34275" lIns="34275" spcFirstLastPara="1" rIns="34275" wrap="square" tIns="34275">
            <a:noAutofit/>
          </a:bodyPr>
          <a:lstStyle/>
          <a:p>
            <a:pPr indent="0" lvl="0" marL="0" rtl="0" algn="l">
              <a:spcBef>
                <a:spcPts val="0"/>
              </a:spcBef>
              <a:spcAft>
                <a:spcPts val="0"/>
              </a:spcAft>
              <a:buNone/>
            </a:pPr>
            <a:r>
              <a:rPr lang="en"/>
              <a:t>The Culture Map</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